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147479775" r:id="rId4"/>
    <p:sldId id="2147479774" r:id="rId5"/>
    <p:sldId id="2147479778" r:id="rId6"/>
    <p:sldId id="2147479777" r:id="rId7"/>
    <p:sldId id="2147479779" r:id="rId8"/>
    <p:sldId id="2147479781" r:id="rId9"/>
    <p:sldId id="2147479780" r:id="rId10"/>
    <p:sldId id="2147479731" r:id="rId11"/>
    <p:sldId id="2147479782" r:id="rId12"/>
    <p:sldId id="2147479783" r:id="rId13"/>
    <p:sldId id="267" r:id="rId14"/>
    <p:sldId id="2147479784" r:id="rId15"/>
    <p:sldId id="2147479785" r:id="rId16"/>
    <p:sldId id="2147479792" r:id="rId17"/>
    <p:sldId id="2147479794" r:id="rId18"/>
    <p:sldId id="2147479795" r:id="rId19"/>
    <p:sldId id="2147479796" r:id="rId20"/>
    <p:sldId id="2147479801" r:id="rId21"/>
    <p:sldId id="2147479800" r:id="rId22"/>
    <p:sldId id="2147479797" r:id="rId23"/>
    <p:sldId id="2147479799" r:id="rId24"/>
  </p:sldIdLst>
  <p:sldSz cx="9144000" cy="5143500" type="screen16x9"/>
  <p:notesSz cx="6858000" cy="9144000"/>
  <p:embeddedFontLst>
    <p:embeddedFont>
      <p:font typeface="Montserrat" pitchFamily="2" charset="77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Tahoma" panose="020B060403050404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/>
    <p:restoredTop sz="77483"/>
  </p:normalViewPr>
  <p:slideViewPr>
    <p:cSldViewPr snapToGrid="0">
      <p:cViewPr varScale="1">
        <p:scale>
          <a:sx n="130" d="100"/>
          <a:sy n="130" d="100"/>
        </p:scale>
        <p:origin x="161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E197F-6FAA-EF47-B853-5ACCFD1BFEE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B3D16EF0-475E-9D4B-BFDD-C39F1A17EB76}">
      <dgm:prSet phldrT="[Text]"/>
      <dgm:spPr/>
      <dgm:t>
        <a:bodyPr/>
        <a:lstStyle/>
        <a:p>
          <a:r>
            <a:rPr lang="en-US" dirty="0"/>
            <a:t>Sandbox</a:t>
          </a:r>
        </a:p>
      </dgm:t>
    </dgm:pt>
    <dgm:pt modelId="{B122817C-B69E-C54E-A684-F768DDEF9519}" type="parTrans" cxnId="{D4C917D4-083C-264C-BAFE-FFC76EE316B5}">
      <dgm:prSet/>
      <dgm:spPr/>
      <dgm:t>
        <a:bodyPr/>
        <a:lstStyle/>
        <a:p>
          <a:endParaRPr lang="en-US"/>
        </a:p>
      </dgm:t>
    </dgm:pt>
    <dgm:pt modelId="{C26496EF-67EB-AA41-B5B6-76A6E3F929FC}" type="sibTrans" cxnId="{D4C917D4-083C-264C-BAFE-FFC76EE316B5}">
      <dgm:prSet/>
      <dgm:spPr/>
      <dgm:t>
        <a:bodyPr/>
        <a:lstStyle/>
        <a:p>
          <a:endParaRPr lang="en-US"/>
        </a:p>
      </dgm:t>
    </dgm:pt>
    <dgm:pt modelId="{6BA20420-C445-1143-96F7-DE0067E5E328}">
      <dgm:prSet phldrT="[Text]"/>
      <dgm:spPr/>
      <dgm:t>
        <a:bodyPr/>
        <a:lstStyle/>
        <a:p>
          <a:r>
            <a:rPr lang="en-US"/>
            <a:t>Incubating</a:t>
          </a:r>
        </a:p>
      </dgm:t>
    </dgm:pt>
    <dgm:pt modelId="{2FBF4AD3-216C-1840-85B7-00C60013069C}" type="parTrans" cxnId="{7FAB9374-64C9-A84C-83D3-ABAA9D76C5FB}">
      <dgm:prSet/>
      <dgm:spPr/>
      <dgm:t>
        <a:bodyPr/>
        <a:lstStyle/>
        <a:p>
          <a:endParaRPr lang="en-US"/>
        </a:p>
      </dgm:t>
    </dgm:pt>
    <dgm:pt modelId="{A6F9FF25-FD2D-5346-8D14-BFA9C4FB1D25}" type="sibTrans" cxnId="{7FAB9374-64C9-A84C-83D3-ABAA9D76C5FB}">
      <dgm:prSet/>
      <dgm:spPr/>
      <dgm:t>
        <a:bodyPr/>
        <a:lstStyle/>
        <a:p>
          <a:endParaRPr lang="en-US"/>
        </a:p>
      </dgm:t>
    </dgm:pt>
    <dgm:pt modelId="{11841973-4FB2-9240-AE48-4053B7FAD20A}">
      <dgm:prSet phldrT="[Text]"/>
      <dgm:spPr/>
      <dgm:t>
        <a:bodyPr/>
        <a:lstStyle/>
        <a:p>
          <a:r>
            <a:rPr lang="en-US"/>
            <a:t>Graduated</a:t>
          </a:r>
        </a:p>
      </dgm:t>
    </dgm:pt>
    <dgm:pt modelId="{5A906564-FD05-F24E-B0AB-D6543C6E4C79}" type="parTrans" cxnId="{9A670A65-0C9B-D346-9ED2-68722A8890AE}">
      <dgm:prSet/>
      <dgm:spPr/>
      <dgm:t>
        <a:bodyPr/>
        <a:lstStyle/>
        <a:p>
          <a:endParaRPr lang="en-US"/>
        </a:p>
      </dgm:t>
    </dgm:pt>
    <dgm:pt modelId="{7C11A504-BDEA-3C44-851C-1DD8C4EEE4FF}" type="sibTrans" cxnId="{9A670A65-0C9B-D346-9ED2-68722A8890AE}">
      <dgm:prSet/>
      <dgm:spPr/>
      <dgm:t>
        <a:bodyPr/>
        <a:lstStyle/>
        <a:p>
          <a:endParaRPr lang="en-US"/>
        </a:p>
      </dgm:t>
    </dgm:pt>
    <dgm:pt modelId="{0514FBC0-C07D-D546-9DA5-C6546BFF97E1}" type="pres">
      <dgm:prSet presAssocID="{2F9E197F-6FAA-EF47-B853-5ACCFD1BFEEC}" presName="Name0" presStyleCnt="0">
        <dgm:presLayoutVars>
          <dgm:dir/>
          <dgm:animLvl val="lvl"/>
          <dgm:resizeHandles val="exact"/>
        </dgm:presLayoutVars>
      </dgm:prSet>
      <dgm:spPr/>
    </dgm:pt>
    <dgm:pt modelId="{BE69ED43-34AC-6E4D-B18E-234CCEC6AE0F}" type="pres">
      <dgm:prSet presAssocID="{B3D16EF0-475E-9D4B-BFDD-C39F1A17EB7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92762F-43F2-8048-85EC-AD48CB77F293}" type="pres">
      <dgm:prSet presAssocID="{C26496EF-67EB-AA41-B5B6-76A6E3F929FC}" presName="parTxOnlySpace" presStyleCnt="0"/>
      <dgm:spPr/>
    </dgm:pt>
    <dgm:pt modelId="{36E1DAE7-CDB8-D24F-9F75-529AB1F26C22}" type="pres">
      <dgm:prSet presAssocID="{6BA20420-C445-1143-96F7-DE0067E5E3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F8FEFD1-6B59-EA49-BDC6-89D56DD37D24}" type="pres">
      <dgm:prSet presAssocID="{A6F9FF25-FD2D-5346-8D14-BFA9C4FB1D25}" presName="parTxOnlySpace" presStyleCnt="0"/>
      <dgm:spPr/>
    </dgm:pt>
    <dgm:pt modelId="{1B597852-EA20-D24E-8F86-CFDA3D1E349A}" type="pres">
      <dgm:prSet presAssocID="{11841973-4FB2-9240-AE48-4053B7FAD20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6442247-2F34-064F-AF3C-ED7623D31A87}" type="presOf" srcId="{2F9E197F-6FAA-EF47-B853-5ACCFD1BFEEC}" destId="{0514FBC0-C07D-D546-9DA5-C6546BFF97E1}" srcOrd="0" destOrd="0" presId="urn:microsoft.com/office/officeart/2005/8/layout/chevron1"/>
    <dgm:cxn modelId="{9A670A65-0C9B-D346-9ED2-68722A8890AE}" srcId="{2F9E197F-6FAA-EF47-B853-5ACCFD1BFEEC}" destId="{11841973-4FB2-9240-AE48-4053B7FAD20A}" srcOrd="2" destOrd="0" parTransId="{5A906564-FD05-F24E-B0AB-D6543C6E4C79}" sibTransId="{7C11A504-BDEA-3C44-851C-1DD8C4EEE4FF}"/>
    <dgm:cxn modelId="{7FAB9374-64C9-A84C-83D3-ABAA9D76C5FB}" srcId="{2F9E197F-6FAA-EF47-B853-5ACCFD1BFEEC}" destId="{6BA20420-C445-1143-96F7-DE0067E5E328}" srcOrd="1" destOrd="0" parTransId="{2FBF4AD3-216C-1840-85B7-00C60013069C}" sibTransId="{A6F9FF25-FD2D-5346-8D14-BFA9C4FB1D25}"/>
    <dgm:cxn modelId="{E1DD7693-BB1A-504D-80F6-4422269AC4F4}" type="presOf" srcId="{6BA20420-C445-1143-96F7-DE0067E5E328}" destId="{36E1DAE7-CDB8-D24F-9F75-529AB1F26C22}" srcOrd="0" destOrd="0" presId="urn:microsoft.com/office/officeart/2005/8/layout/chevron1"/>
    <dgm:cxn modelId="{284BB09B-D17B-354B-A752-D3A06D5E5E38}" type="presOf" srcId="{B3D16EF0-475E-9D4B-BFDD-C39F1A17EB76}" destId="{BE69ED43-34AC-6E4D-B18E-234CCEC6AE0F}" srcOrd="0" destOrd="0" presId="urn:microsoft.com/office/officeart/2005/8/layout/chevron1"/>
    <dgm:cxn modelId="{D4C917D4-083C-264C-BAFE-FFC76EE316B5}" srcId="{2F9E197F-6FAA-EF47-B853-5ACCFD1BFEEC}" destId="{B3D16EF0-475E-9D4B-BFDD-C39F1A17EB76}" srcOrd="0" destOrd="0" parTransId="{B122817C-B69E-C54E-A684-F768DDEF9519}" sibTransId="{C26496EF-67EB-AA41-B5B6-76A6E3F929FC}"/>
    <dgm:cxn modelId="{783273DE-02A3-1145-B33B-8AB50518B65F}" type="presOf" srcId="{11841973-4FB2-9240-AE48-4053B7FAD20A}" destId="{1B597852-EA20-D24E-8F86-CFDA3D1E349A}" srcOrd="0" destOrd="0" presId="urn:microsoft.com/office/officeart/2005/8/layout/chevron1"/>
    <dgm:cxn modelId="{4A308DE7-FCAD-7945-8FC7-797334BBD2B0}" type="presParOf" srcId="{0514FBC0-C07D-D546-9DA5-C6546BFF97E1}" destId="{BE69ED43-34AC-6E4D-B18E-234CCEC6AE0F}" srcOrd="0" destOrd="0" presId="urn:microsoft.com/office/officeart/2005/8/layout/chevron1"/>
    <dgm:cxn modelId="{273F1DA2-42B7-8D41-95FA-20AB338B2640}" type="presParOf" srcId="{0514FBC0-C07D-D546-9DA5-C6546BFF97E1}" destId="{1A92762F-43F2-8048-85EC-AD48CB77F293}" srcOrd="1" destOrd="0" presId="urn:microsoft.com/office/officeart/2005/8/layout/chevron1"/>
    <dgm:cxn modelId="{F3FDE436-BD49-A04B-AD26-B1FAE6C2E00C}" type="presParOf" srcId="{0514FBC0-C07D-D546-9DA5-C6546BFF97E1}" destId="{36E1DAE7-CDB8-D24F-9F75-529AB1F26C22}" srcOrd="2" destOrd="0" presId="urn:microsoft.com/office/officeart/2005/8/layout/chevron1"/>
    <dgm:cxn modelId="{2DC2A9E6-D9D2-3B4E-94E1-9DA0C2BF2DEB}" type="presParOf" srcId="{0514FBC0-C07D-D546-9DA5-C6546BFF97E1}" destId="{5F8FEFD1-6B59-EA49-BDC6-89D56DD37D24}" srcOrd="3" destOrd="0" presId="urn:microsoft.com/office/officeart/2005/8/layout/chevron1"/>
    <dgm:cxn modelId="{17F5A3BD-A1A9-904F-AB50-AB7325403204}" type="presParOf" srcId="{0514FBC0-C07D-D546-9DA5-C6546BFF97E1}" destId="{1B597852-EA20-D24E-8F86-CFDA3D1E349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9ED43-34AC-6E4D-B18E-234CCEC6AE0F}">
      <dsp:nvSpPr>
        <dsp:cNvPr id="0" name=""/>
        <dsp:cNvSpPr/>
      </dsp:nvSpPr>
      <dsp:spPr>
        <a:xfrm>
          <a:off x="1804" y="0"/>
          <a:ext cx="2198430" cy="5470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Sandbox</a:t>
          </a:r>
        </a:p>
      </dsp:txBody>
      <dsp:txXfrm>
        <a:off x="275350" y="0"/>
        <a:ext cx="1651339" cy="547091"/>
      </dsp:txXfrm>
    </dsp:sp>
    <dsp:sp modelId="{36E1DAE7-CDB8-D24F-9F75-529AB1F26C22}">
      <dsp:nvSpPr>
        <dsp:cNvPr id="0" name=""/>
        <dsp:cNvSpPr/>
      </dsp:nvSpPr>
      <dsp:spPr>
        <a:xfrm>
          <a:off x="1980391" y="0"/>
          <a:ext cx="2198430" cy="5470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Incubating</a:t>
          </a:r>
        </a:p>
      </dsp:txBody>
      <dsp:txXfrm>
        <a:off x="2253937" y="0"/>
        <a:ext cx="1651339" cy="547091"/>
      </dsp:txXfrm>
    </dsp:sp>
    <dsp:sp modelId="{1B597852-EA20-D24E-8F86-CFDA3D1E349A}">
      <dsp:nvSpPr>
        <dsp:cNvPr id="0" name=""/>
        <dsp:cNvSpPr/>
      </dsp:nvSpPr>
      <dsp:spPr>
        <a:xfrm>
          <a:off x="3958979" y="0"/>
          <a:ext cx="2198430" cy="5470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Graduated</a:t>
          </a:r>
        </a:p>
      </dsp:txBody>
      <dsp:txXfrm>
        <a:off x="4232525" y="0"/>
        <a:ext cx="1651339" cy="547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5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c9d7c58fd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2c9d7c58fd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53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24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76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4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07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42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21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475" y="1138375"/>
            <a:ext cx="8520600" cy="8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Font typeface="Montserrat"/>
              <a:buNone/>
              <a:defRPr sz="4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491881" y="2571708"/>
            <a:ext cx="6023849" cy="2571783"/>
            <a:chOff x="894413" y="1621475"/>
            <a:chExt cx="8249587" cy="3522025"/>
          </a:xfrm>
        </p:grpSpPr>
        <p:sp>
          <p:nvSpPr>
            <p:cNvPr id="12" name="Google Shape;12;p2"/>
            <p:cNvSpPr/>
            <p:nvPr/>
          </p:nvSpPr>
          <p:spPr>
            <a:xfrm>
              <a:off x="7180800" y="3958800"/>
              <a:ext cx="1963200" cy="118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/>
            </a:blip>
            <a:srcRect l="1719" t="28467" b="27417"/>
            <a:stretch/>
          </p:blipFill>
          <p:spPr>
            <a:xfrm>
              <a:off x="894413" y="1621475"/>
              <a:ext cx="7846639" cy="3522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1962950"/>
            <a:ext cx="52059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t="33969" b="41951"/>
          <a:stretch/>
        </p:blipFill>
        <p:spPr>
          <a:xfrm>
            <a:off x="5910950" y="0"/>
            <a:ext cx="3233050" cy="7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83EDD-CB21-A04E-827F-68ADEDE5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149268-ADF9-6546-A500-8E5E62071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D99439-28C6-F240-A2E1-7809170C6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AD86DD-1184-2D46-A4E7-C5F7CFE18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61ECDE-92DC-9441-AA6C-F3E4FB63B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2D338B9-8212-C84B-8E9D-2BFA51CA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CB525-EE92-0A44-88C2-D90BCF4C2407}" type="datetime1">
              <a:rPr lang="es-ES" smtClean="0"/>
              <a:t>16/5/24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3A448E-002A-AA48-9E82-92849646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DoK Day North America 2021 @ KubeCon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318927-257D-AE45-A29E-F8ECB69A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1DBF-9ED9-3242-A104-62D5D630BF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77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C79C51B-6BA7-0053-FE01-EBB2D71800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218" t="25172" r="47011" b="19426"/>
          <a:stretch/>
        </p:blipFill>
        <p:spPr>
          <a:xfrm>
            <a:off x="5486391" y="0"/>
            <a:ext cx="3657610" cy="5143500"/>
          </a:xfrm>
          <a:prstGeom prst="rect">
            <a:avLst/>
          </a:prstGeom>
        </p:spPr>
      </p:pic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B831FE0A-8AE6-2FA1-3F9C-0ED47DC5FA29}"/>
              </a:ext>
            </a:extLst>
          </p:cNvPr>
          <p:cNvSpPr/>
          <p:nvPr userDrawn="1"/>
        </p:nvSpPr>
        <p:spPr bwMode="auto">
          <a:xfrm>
            <a:off x="4572001" y="2380"/>
            <a:ext cx="4580460" cy="4716854"/>
          </a:xfrm>
          <a:custGeom>
            <a:avLst/>
            <a:gdLst>
              <a:gd name="connsiteX0" fmla="*/ 536827 w 4064001"/>
              <a:gd name="connsiteY0" fmla="*/ 0 h 5143500"/>
              <a:gd name="connsiteX1" fmla="*/ 4064001 w 4064001"/>
              <a:gd name="connsiteY1" fmla="*/ 0 h 5143500"/>
              <a:gd name="connsiteX2" fmla="*/ 4064001 w 4064001"/>
              <a:gd name="connsiteY2" fmla="*/ 5143500 h 5143500"/>
              <a:gd name="connsiteX3" fmla="*/ 466903 w 4064001"/>
              <a:gd name="connsiteY3" fmla="*/ 5143500 h 5143500"/>
              <a:gd name="connsiteX4" fmla="*/ 405596 w 4064001"/>
              <a:gd name="connsiteY4" fmla="*/ 4998746 h 5143500"/>
              <a:gd name="connsiteX5" fmla="*/ 0 w 4064001"/>
              <a:gd name="connsiteY5" fmla="*/ 2654300 h 5143500"/>
              <a:gd name="connsiteX6" fmla="*/ 405596 w 4064001"/>
              <a:gd name="connsiteY6" fmla="*/ 309855 h 5143500"/>
              <a:gd name="connsiteX0" fmla="*/ 536827 w 4584701"/>
              <a:gd name="connsiteY0" fmla="*/ 0 h 5143500"/>
              <a:gd name="connsiteX1" fmla="*/ 4584701 w 4584701"/>
              <a:gd name="connsiteY1" fmla="*/ 0 h 5143500"/>
              <a:gd name="connsiteX2" fmla="*/ 4064001 w 4584701"/>
              <a:gd name="connsiteY2" fmla="*/ 5143500 h 5143500"/>
              <a:gd name="connsiteX3" fmla="*/ 466903 w 4584701"/>
              <a:gd name="connsiteY3" fmla="*/ 5143500 h 5143500"/>
              <a:gd name="connsiteX4" fmla="*/ 405596 w 4584701"/>
              <a:gd name="connsiteY4" fmla="*/ 4998746 h 5143500"/>
              <a:gd name="connsiteX5" fmla="*/ 0 w 4584701"/>
              <a:gd name="connsiteY5" fmla="*/ 2654300 h 5143500"/>
              <a:gd name="connsiteX6" fmla="*/ 405596 w 4584701"/>
              <a:gd name="connsiteY6" fmla="*/ 309855 h 5143500"/>
              <a:gd name="connsiteX7" fmla="*/ 536827 w 4584701"/>
              <a:gd name="connsiteY7" fmla="*/ 0 h 5143500"/>
              <a:gd name="connsiteX0" fmla="*/ 536827 w 4584701"/>
              <a:gd name="connsiteY0" fmla="*/ 0 h 5156200"/>
              <a:gd name="connsiteX1" fmla="*/ 4584701 w 4584701"/>
              <a:gd name="connsiteY1" fmla="*/ 0 h 5156200"/>
              <a:gd name="connsiteX2" fmla="*/ 4572001 w 4584701"/>
              <a:gd name="connsiteY2" fmla="*/ 5156200 h 5156200"/>
              <a:gd name="connsiteX3" fmla="*/ 466903 w 4584701"/>
              <a:gd name="connsiteY3" fmla="*/ 5143500 h 5156200"/>
              <a:gd name="connsiteX4" fmla="*/ 405596 w 4584701"/>
              <a:gd name="connsiteY4" fmla="*/ 4998746 h 5156200"/>
              <a:gd name="connsiteX5" fmla="*/ 0 w 4584701"/>
              <a:gd name="connsiteY5" fmla="*/ 2654300 h 5156200"/>
              <a:gd name="connsiteX6" fmla="*/ 405596 w 4584701"/>
              <a:gd name="connsiteY6" fmla="*/ 309855 h 5156200"/>
              <a:gd name="connsiteX7" fmla="*/ 536827 w 4584701"/>
              <a:gd name="connsiteY7" fmla="*/ 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4701" h="5156200">
                <a:moveTo>
                  <a:pt x="536827" y="0"/>
                </a:moveTo>
                <a:lnTo>
                  <a:pt x="4584701" y="0"/>
                </a:lnTo>
                <a:cubicBezTo>
                  <a:pt x="4580468" y="1718733"/>
                  <a:pt x="4576234" y="3437467"/>
                  <a:pt x="4572001" y="5156200"/>
                </a:cubicBezTo>
                <a:lnTo>
                  <a:pt x="466903" y="5143500"/>
                </a:lnTo>
                <a:lnTo>
                  <a:pt x="405596" y="4998746"/>
                </a:lnTo>
                <a:cubicBezTo>
                  <a:pt x="149524" y="4329510"/>
                  <a:pt x="0" y="3522736"/>
                  <a:pt x="0" y="2654300"/>
                </a:cubicBezTo>
                <a:cubicBezTo>
                  <a:pt x="0" y="1785865"/>
                  <a:pt x="149524" y="979090"/>
                  <a:pt x="405596" y="309855"/>
                </a:cubicBezTo>
                <a:lnTo>
                  <a:pt x="536827" y="0"/>
                </a:lnTo>
                <a:close/>
              </a:path>
            </a:pathLst>
          </a:custGeom>
          <a:gradFill flip="none" rotWithShape="1">
            <a:gsLst>
              <a:gs pos="0">
                <a:srgbClr val="4127CC"/>
              </a:gs>
              <a:gs pos="100000">
                <a:srgbClr val="253AFE"/>
              </a:gs>
            </a:gsLst>
            <a:lin ang="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70" tIns="45636" rIns="45636" bIns="9127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431" fontAlgn="base">
              <a:spcBef>
                <a:spcPct val="0"/>
              </a:spcBef>
              <a:spcAft>
                <a:spcPct val="0"/>
              </a:spcAft>
            </a:pPr>
            <a:endParaRPr lang="en-US" sz="13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FFC934-9785-1693-505D-29126384D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341576"/>
            <a:ext cx="8382000" cy="380255"/>
          </a:xfrm>
          <a:prstGeom prst="rect">
            <a:avLst/>
          </a:prstGeom>
        </p:spPr>
        <p:txBody>
          <a:bodyPr lIns="0" tIns="0" rIns="0" bIns="0"/>
          <a:lstStyle>
            <a:lvl1pPr>
              <a:defRPr sz="2398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D0CA5F-6A61-7834-98A2-F0466FF193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1" y="721832"/>
            <a:ext cx="8381999" cy="320675"/>
          </a:xfrm>
          <a:prstGeom prst="rect">
            <a:avLst/>
          </a:prstGeom>
        </p:spPr>
        <p:txBody>
          <a:bodyPr lIns="0" tIns="36000" rIns="0" bIns="0"/>
          <a:lstStyle>
            <a:lvl1pPr marL="0" indent="0">
              <a:buNone/>
              <a:defRPr sz="1599">
                <a:solidFill>
                  <a:schemeClr val="accent6"/>
                </a:solidFill>
              </a:defRPr>
            </a:lvl1pPr>
            <a:lvl5pPr marL="1111432" indent="0">
              <a:buNone/>
              <a:defRPr/>
            </a:lvl5pPr>
          </a:lstStyle>
          <a:p>
            <a:pPr lvl="0"/>
            <a:r>
              <a:rPr lang="en-GB"/>
              <a:t>Click to edit subtitle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90667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125E-6 -7.40741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Layout">
  <p:cSld name="CUS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l="6560" t="35232" r="4542" b="43692"/>
          <a:stretch/>
        </p:blipFill>
        <p:spPr>
          <a:xfrm>
            <a:off x="1524063" y="176175"/>
            <a:ext cx="6095876" cy="1445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894413" y="1621475"/>
            <a:ext cx="8249587" cy="3522025"/>
            <a:chOff x="894413" y="1621475"/>
            <a:chExt cx="8249587" cy="3522025"/>
          </a:xfrm>
        </p:grpSpPr>
        <p:sp>
          <p:nvSpPr>
            <p:cNvPr id="21" name="Google Shape;21;p4"/>
            <p:cNvSpPr/>
            <p:nvPr/>
          </p:nvSpPr>
          <p:spPr>
            <a:xfrm>
              <a:off x="7180800" y="3958800"/>
              <a:ext cx="1963200" cy="118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Google Shape;22;p4"/>
            <p:cNvPicPr preferRelativeResize="0"/>
            <p:nvPr/>
          </p:nvPicPr>
          <p:blipFill rotWithShape="1">
            <a:blip r:embed="rId3">
              <a:alphaModFix/>
            </a:blip>
            <a:srcRect l="1719" t="28467" b="27417"/>
            <a:stretch/>
          </p:blipFill>
          <p:spPr>
            <a:xfrm>
              <a:off x="894413" y="1621475"/>
              <a:ext cx="7846639" cy="352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62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3">
            <a:alphaModFix/>
          </a:blip>
          <a:srcRect l="7565" t="36808" r="4876" b="43261"/>
          <a:stretch/>
        </p:blipFill>
        <p:spPr>
          <a:xfrm>
            <a:off x="7514300" y="4703625"/>
            <a:ext cx="1548574" cy="3524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4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.slack.com/t/kanisterio/shared_invite/enQtNzg2MDc4NzA0ODY4LTU1NDU2NDZhYjk3YmE5MWNlZWMwYzk1NjNjOGQ3NjAyMjcxMTIyNTE1YzZlMzgwYmIwNWFkNjU0NGFlMzNjNTk" TargetMode="External"/><Relationship Id="rId3" Type="http://schemas.openxmlformats.org/officeDocument/2006/relationships/image" Target="../media/image53.tiff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witter.com/kanisterio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hyperlink" Target="https://tiny.cc/kanisterio" TargetMode="External"/><Relationship Id="rId4" Type="http://schemas.openxmlformats.org/officeDocument/2006/relationships/hyperlink" Target="https://github.com/kanisterio/kanister" TargetMode="External"/><Relationship Id="rId9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cf.io/wp-content/uploads/2020/11/CNCF_Survey_Report_2020.pdf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k.community/wp-content/uploads/2022/10/DoK_Report_2022.pdf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doghq.com/container-report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eeam.com/blogs-and-podcasts-57/3-2-1-1-0-golden-backup-rule-569" TargetMode="External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hyperlink" Target="https://www.cisa.gov/uscert/sites/default/files/publications/data_backup_options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3.png"/><Relationship Id="rId3" Type="http://schemas.microsoft.com/office/2007/relationships/hdphoto" Target="../media/hdphoto1.wdp"/><Relationship Id="rId21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image" Target="../media/image21.tiff"/><Relationship Id="rId17" Type="http://schemas.microsoft.com/office/2007/relationships/hdphoto" Target="../media/hdphoto7.wdp"/><Relationship Id="rId2" Type="http://schemas.openxmlformats.org/officeDocument/2006/relationships/image" Target="../media/image14.png"/><Relationship Id="rId16" Type="http://schemas.microsoft.com/office/2007/relationships/hdphoto" Target="../media/hdphoto6.wdp"/><Relationship Id="rId20" Type="http://schemas.openxmlformats.org/officeDocument/2006/relationships/image" Target="../media/image24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0.tiff"/><Relationship Id="rId5" Type="http://schemas.microsoft.com/office/2007/relationships/hdphoto" Target="../media/hdphoto2.wdp"/><Relationship Id="rId15" Type="http://schemas.microsoft.com/office/2007/relationships/hdphoto" Target="../media/hdphoto5.wdp"/><Relationship Id="rId10" Type="http://schemas.openxmlformats.org/officeDocument/2006/relationships/image" Target="../media/image19.tiff"/><Relationship Id="rId19" Type="http://schemas.microsoft.com/office/2007/relationships/hdphoto" Target="../media/hdphoto8.wdp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microsoft.com/office/2007/relationships/hdphoto" Target="../media/hdphoto4.wdp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C849B24-1362-4B83-CE62-811AB2F73870}"/>
              </a:ext>
            </a:extLst>
          </p:cNvPr>
          <p:cNvSpPr txBox="1">
            <a:spLocks/>
          </p:cNvSpPr>
          <p:nvPr/>
        </p:nvSpPr>
        <p:spPr>
          <a:xfrm>
            <a:off x="373433" y="223900"/>
            <a:ext cx="3540581" cy="888780"/>
          </a:xfrm>
          <a:prstGeom prst="rect">
            <a:avLst/>
          </a:prstGeom>
        </p:spPr>
        <p:txBody>
          <a:bodyPr lIns="0" tIns="0" rIns="0" bIns="0" anchor="t"/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 smtClean="0">
                <a:ln w="3175">
                  <a:noFill/>
                </a:ln>
                <a:solidFill>
                  <a:srgbClr val="93EB2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defTabSz="685396">
              <a:spcBef>
                <a:spcPts val="0"/>
              </a:spcBef>
              <a:buClrTx/>
              <a:defRPr/>
            </a:pPr>
            <a:r>
              <a:rPr lang="en-US" sz="2773" b="1" dirty="0" err="1">
                <a:solidFill>
                  <a:srgbClr val="0A2F5B"/>
                </a:solidFill>
                <a:latin typeface="Montserrat" pitchFamily="2" charset="77"/>
                <a:cs typeface="Arial"/>
              </a:rPr>
              <a:t>Kanister</a:t>
            </a:r>
            <a:r>
              <a:rPr lang="en-US" sz="2773" b="1" dirty="0">
                <a:solidFill>
                  <a:srgbClr val="0A2F5B"/>
                </a:solidFill>
                <a:latin typeface="Montserrat" pitchFamily="2" charset="77"/>
                <a:cs typeface="Arial"/>
              </a:rPr>
              <a:t> Contribution to CNCF (Sandbox)</a:t>
            </a:r>
            <a:endParaRPr lang="en-US" sz="2773" b="1" spc="20" dirty="0">
              <a:solidFill>
                <a:srgbClr val="0A2F5B"/>
              </a:solidFill>
              <a:latin typeface="Montserrat" pitchFamily="2" charset="77"/>
              <a:cs typeface="Arial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DF8797C-1D65-DDD5-728E-CBFE14409520}"/>
              </a:ext>
            </a:extLst>
          </p:cNvPr>
          <p:cNvSpPr txBox="1">
            <a:spLocks/>
          </p:cNvSpPr>
          <p:nvPr/>
        </p:nvSpPr>
        <p:spPr>
          <a:xfrm>
            <a:off x="5264001" y="2178937"/>
            <a:ext cx="3680414" cy="69720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rgbClr val="0C3C74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rgbClr val="526274"/>
                </a:solidFill>
                <a:latin typeface="+mn-lt"/>
                <a:ea typeface="+mn-ea"/>
                <a:cs typeface="+mn-cs"/>
              </a:defRPr>
            </a:lvl2pPr>
            <a:lvl3pPr marL="401638" indent="-147638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rgbClr val="526274"/>
                </a:solidFill>
                <a:latin typeface="+mn-lt"/>
                <a:ea typeface="+mn-ea"/>
                <a:cs typeface="+mn-cs"/>
              </a:defRPr>
            </a:lvl3pPr>
            <a:lvl4pPr marL="630238" indent="-120650" algn="l" defTabSz="68603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tabLst>
                <a:tab pos="685800" algn="l"/>
              </a:tabLst>
              <a:defRPr sz="1400" kern="1200" spc="0">
                <a:solidFill>
                  <a:srgbClr val="526274"/>
                </a:solidFill>
                <a:latin typeface="+mn-lt"/>
                <a:ea typeface="+mn-ea"/>
                <a:cs typeface="+mn-cs"/>
              </a:defRPr>
            </a:lvl4pPr>
            <a:lvl5pPr marL="1112461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396">
              <a:spcAft>
                <a:spcPts val="598"/>
              </a:spcAft>
              <a:buClr>
                <a:srgbClr val="8776EB"/>
              </a:buClr>
              <a:defRPr/>
            </a:pPr>
            <a:r>
              <a:rPr lang="en-US" sz="1387" b="1">
                <a:solidFill>
                  <a:srgbClr val="FFFFFF"/>
                </a:solidFill>
                <a:latin typeface="Tahoma"/>
              </a:rPr>
              <a:t>Kanister.io </a:t>
            </a:r>
            <a:endParaRPr lang="en-US" sz="1398" b="1">
              <a:solidFill>
                <a:srgbClr val="FFFFFF"/>
              </a:solidFill>
              <a:latin typeface="Tahoma"/>
            </a:endParaRPr>
          </a:p>
          <a:p>
            <a:pPr defTabSz="685396">
              <a:lnSpc>
                <a:spcPct val="110000"/>
              </a:lnSpc>
              <a:buClr>
                <a:srgbClr val="8776EB"/>
              </a:buClr>
              <a:defRPr/>
            </a:pPr>
            <a:r>
              <a:rPr lang="en-US" sz="1199">
                <a:solidFill>
                  <a:srgbClr val="FFFFFF"/>
                </a:solidFill>
                <a:latin typeface="Tahoma"/>
                <a:ea typeface="Tahoma"/>
                <a:cs typeface="Tahoma"/>
              </a:rPr>
              <a:t>Data protection operations in a cloud native, extensible manner for application consistent backup and recovery. </a:t>
            </a:r>
            <a:r>
              <a:rPr lang="en-US" sz="1199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Kanister</a:t>
            </a:r>
            <a:r>
              <a:rPr lang="en-US" sz="1199">
                <a:solidFill>
                  <a:srgbClr val="FFFFFF"/>
                </a:solidFill>
                <a:latin typeface="Tahoma"/>
                <a:ea typeface="Tahoma"/>
                <a:cs typeface="Tahoma"/>
              </a:rPr>
              <a:t> has been an open source project and community since 2017.</a:t>
            </a:r>
            <a:endParaRPr lang="en-US" sz="1198" spc="2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84DDA3D-9F5F-2EAF-60A4-6863D1AA6513}"/>
              </a:ext>
            </a:extLst>
          </p:cNvPr>
          <p:cNvSpPr txBox="1">
            <a:spLocks/>
          </p:cNvSpPr>
          <p:nvPr/>
        </p:nvSpPr>
        <p:spPr>
          <a:xfrm>
            <a:off x="5264002" y="3606776"/>
            <a:ext cx="3763860" cy="111609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rgbClr val="0C3C74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rgbClr val="526274"/>
                </a:solidFill>
                <a:latin typeface="+mn-lt"/>
                <a:ea typeface="+mn-ea"/>
                <a:cs typeface="+mn-cs"/>
              </a:defRPr>
            </a:lvl2pPr>
            <a:lvl3pPr marL="401638" indent="-147638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rgbClr val="526274"/>
                </a:solidFill>
                <a:latin typeface="+mn-lt"/>
                <a:ea typeface="+mn-ea"/>
                <a:cs typeface="+mn-cs"/>
              </a:defRPr>
            </a:lvl3pPr>
            <a:lvl4pPr marL="630238" indent="-120650" algn="l" defTabSz="68603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tabLst>
                <a:tab pos="685800" algn="l"/>
              </a:tabLst>
              <a:defRPr sz="1400" kern="1200" spc="0">
                <a:solidFill>
                  <a:srgbClr val="526274"/>
                </a:solidFill>
                <a:latin typeface="+mn-lt"/>
                <a:ea typeface="+mn-ea"/>
                <a:cs typeface="+mn-cs"/>
              </a:defRPr>
            </a:lvl4pPr>
            <a:lvl5pPr marL="1112461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396">
              <a:spcAft>
                <a:spcPts val="598"/>
              </a:spcAft>
              <a:buClr>
                <a:srgbClr val="8776EB"/>
              </a:buClr>
              <a:defRPr/>
            </a:pPr>
            <a:r>
              <a:rPr lang="en-US" sz="1387" b="1">
                <a:solidFill>
                  <a:srgbClr val="FFFFFF"/>
                </a:solidFill>
                <a:latin typeface="Tahoma"/>
              </a:rPr>
              <a:t>Rapid Release and Innovation</a:t>
            </a:r>
            <a:endParaRPr lang="en-US" sz="1398" b="1">
              <a:solidFill>
                <a:srgbClr val="FFFFFF"/>
              </a:solidFill>
              <a:latin typeface="Tahoma"/>
            </a:endParaRPr>
          </a:p>
          <a:p>
            <a:pPr marL="343544" defTabSz="514060">
              <a:spcAft>
                <a:spcPts val="75"/>
              </a:spcAft>
              <a:buClr>
                <a:srgbClr val="8776EB"/>
              </a:buClr>
              <a:defRPr/>
            </a:pPr>
            <a:r>
              <a:rPr lang="en-US" sz="824">
                <a:solidFill>
                  <a:srgbClr val="FFFFFF"/>
                </a:solidFill>
                <a:latin typeface="Tahoma"/>
                <a:ea typeface="Tahoma"/>
                <a:cs typeface="Tahoma"/>
              </a:rPr>
              <a:t>0.94 Prometheus metrics, OCP 4.13 support, </a:t>
            </a:r>
            <a:r>
              <a:rPr lang="en-US" sz="824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Grype</a:t>
            </a:r>
            <a:r>
              <a:rPr lang="en-US" sz="824">
                <a:solidFill>
                  <a:srgbClr val="FFFFFF"/>
                </a:solidFill>
                <a:latin typeface="Tahoma"/>
                <a:ea typeface="Tahoma"/>
                <a:cs typeface="Tahoma"/>
              </a:rPr>
              <a:t> security scanner</a:t>
            </a:r>
          </a:p>
          <a:p>
            <a:pPr marL="343544" defTabSz="514060">
              <a:spcAft>
                <a:spcPts val="75"/>
              </a:spcAft>
              <a:buClr>
                <a:srgbClr val="8776EB"/>
              </a:buClr>
              <a:defRPr/>
            </a:pPr>
            <a:r>
              <a:rPr lang="en-US" sz="824">
                <a:solidFill>
                  <a:srgbClr val="FFFFFF"/>
                </a:solidFill>
                <a:latin typeface="Tahoma"/>
                <a:ea typeface="Tahoma"/>
                <a:cs typeface="Tahoma"/>
              </a:rPr>
              <a:t>0.92 MongoDB Atlas blueprint</a:t>
            </a:r>
          </a:p>
          <a:p>
            <a:pPr marL="343544" defTabSz="514060">
              <a:spcAft>
                <a:spcPts val="75"/>
              </a:spcAft>
              <a:buClr>
                <a:srgbClr val="8776EB"/>
              </a:buClr>
              <a:defRPr/>
            </a:pPr>
            <a:r>
              <a:rPr lang="en-US" sz="824">
                <a:solidFill>
                  <a:srgbClr val="FFFFFF"/>
                </a:solidFill>
                <a:latin typeface="Tahoma"/>
                <a:ea typeface="Tahoma"/>
                <a:cs typeface="Tahoma"/>
              </a:rPr>
              <a:t>0.91 OCP 4.12 support, AWS RDS Postgres blueprint</a:t>
            </a:r>
          </a:p>
          <a:p>
            <a:pPr marL="343544" defTabSz="514060">
              <a:spcAft>
                <a:spcPts val="75"/>
              </a:spcAft>
              <a:buClr>
                <a:srgbClr val="8776EB"/>
              </a:buClr>
              <a:defRPr/>
            </a:pPr>
            <a:r>
              <a:rPr lang="en-US" sz="824">
                <a:solidFill>
                  <a:srgbClr val="FFFFFF"/>
                </a:solidFill>
                <a:latin typeface="Tahoma"/>
                <a:ea typeface="Tahoma"/>
                <a:cs typeface="Tahoma"/>
              </a:rPr>
              <a:t>0.90 </a:t>
            </a:r>
            <a:r>
              <a:rPr lang="en-US" sz="824" err="1">
                <a:solidFill>
                  <a:srgbClr val="FFFFFF"/>
                </a:solidFill>
                <a:latin typeface="Tahoma"/>
                <a:ea typeface="Tahoma"/>
                <a:cs typeface="Tahoma"/>
              </a:rPr>
              <a:t>Kopia</a:t>
            </a:r>
            <a:r>
              <a:rPr lang="en-US" sz="824">
                <a:solidFill>
                  <a:srgbClr val="FFFFFF"/>
                </a:solidFill>
                <a:latin typeface="Tahoma"/>
                <a:ea typeface="Tahoma"/>
                <a:cs typeface="Tahoma"/>
              </a:rPr>
              <a:t> controller, Incremental Elastic blueprint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4505DCB-4F11-4A7D-B42B-C092C4E46D6E}"/>
              </a:ext>
            </a:extLst>
          </p:cNvPr>
          <p:cNvGrpSpPr/>
          <p:nvPr/>
        </p:nvGrpSpPr>
        <p:grpSpPr>
          <a:xfrm>
            <a:off x="4327792" y="646048"/>
            <a:ext cx="936210" cy="936200"/>
            <a:chOff x="4327564" y="644263"/>
            <a:chExt cx="937077" cy="93706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3DB7AB-4843-31EE-FA91-F06A5C666D64}"/>
                </a:ext>
              </a:extLst>
            </p:cNvPr>
            <p:cNvSpPr/>
            <p:nvPr/>
          </p:nvSpPr>
          <p:spPr bwMode="auto">
            <a:xfrm>
              <a:off x="4327564" y="644263"/>
              <a:ext cx="937077" cy="937067"/>
            </a:xfrm>
            <a:prstGeom prst="ellipse">
              <a:avLst/>
            </a:prstGeom>
            <a:solidFill>
              <a:srgbClr val="A622D8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101600" sx="102000" sy="102000" algn="c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70" tIns="45636" rIns="45636" bIns="912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defTabSz="91240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Tahoma"/>
                  <a:cs typeface="Segoe UI" pitchFamily="34" charset="0"/>
                </a:rPr>
                <a:t>   </a:t>
              </a:r>
            </a:p>
          </p:txBody>
        </p:sp>
        <p:pic>
          <p:nvPicPr>
            <p:cNvPr id="15" name="Graphic 34" descr="Database outline">
              <a:extLst>
                <a:ext uri="{FF2B5EF4-FFF2-40B4-BE49-F238E27FC236}">
                  <a16:creationId xmlns:a16="http://schemas.microsoft.com/office/drawing/2014/main" id="{8C074378-FF7E-4C3D-9CDF-704DE84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76496" y="781867"/>
              <a:ext cx="651340" cy="651340"/>
            </a:xfrm>
            <a:prstGeom prst="rect">
              <a:avLst/>
            </a:prstGeom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DFF2100-F209-1492-F0A4-9BD1A0320D21}"/>
              </a:ext>
            </a:extLst>
          </p:cNvPr>
          <p:cNvSpPr/>
          <p:nvPr/>
        </p:nvSpPr>
        <p:spPr bwMode="auto">
          <a:xfrm>
            <a:off x="4077416" y="2158319"/>
            <a:ext cx="936210" cy="936200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70" tIns="45636" rIns="45636" bIns="9127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240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cs typeface="Segoe UI" pitchFamily="34" charset="0"/>
              </a:rPr>
              <a:t>   </a:t>
            </a:r>
          </a:p>
        </p:txBody>
      </p:sp>
      <p:pic>
        <p:nvPicPr>
          <p:cNvPr id="16" name="Graphic 35">
            <a:extLst>
              <a:ext uri="{FF2B5EF4-FFF2-40B4-BE49-F238E27FC236}">
                <a16:creationId xmlns:a16="http://schemas.microsoft.com/office/drawing/2014/main" id="{C2C3099B-6184-4409-8386-27A07E90D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648" y="2348761"/>
            <a:ext cx="557306" cy="55730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1C8B65C-EB36-2535-9C87-C0DF22C478DC}"/>
              </a:ext>
            </a:extLst>
          </p:cNvPr>
          <p:cNvSpPr/>
          <p:nvPr/>
        </p:nvSpPr>
        <p:spPr bwMode="auto">
          <a:xfrm>
            <a:off x="4267647" y="3628939"/>
            <a:ext cx="939473" cy="942725"/>
          </a:xfrm>
          <a:prstGeom prst="ellipse">
            <a:avLst/>
          </a:prstGeom>
          <a:solidFill>
            <a:srgbClr val="6135DE"/>
          </a:solidFill>
          <a:ln w="5715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270" tIns="45636" rIns="45636" bIns="9127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240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cs typeface="Segoe UI" pitchFamily="34" charset="0"/>
              </a:rPr>
              <a:t> 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746CB5-C4D1-A861-6A0E-4856B7656EFE}"/>
              </a:ext>
            </a:extLst>
          </p:cNvPr>
          <p:cNvGrpSpPr/>
          <p:nvPr/>
        </p:nvGrpSpPr>
        <p:grpSpPr>
          <a:xfrm>
            <a:off x="480150" y="3137773"/>
            <a:ext cx="787496" cy="298386"/>
            <a:chOff x="604415" y="1909663"/>
            <a:chExt cx="788955" cy="2989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538B9D-EE8E-1D97-F806-EB9645569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31" r="65373"/>
            <a:stretch/>
          </p:blipFill>
          <p:spPr>
            <a:xfrm>
              <a:off x="604415" y="1909663"/>
              <a:ext cx="291324" cy="29893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ADD344-3E3B-5D73-6B62-8FFA267A16BC}"/>
                </a:ext>
              </a:extLst>
            </p:cNvPr>
            <p:cNvSpPr txBox="1"/>
            <p:nvPr/>
          </p:nvSpPr>
          <p:spPr>
            <a:xfrm>
              <a:off x="901957" y="2002972"/>
              <a:ext cx="491413" cy="11196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defTabSz="685166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87FF"/>
                </a:buClr>
                <a:defRPr/>
              </a:pPr>
              <a:r>
                <a:rPr lang="en-US" sz="598" kern="1200">
                  <a:solidFill>
                    <a:srgbClr val="939598"/>
                  </a:solidFill>
                  <a:latin typeface="Tahoma"/>
                  <a:ea typeface="+mn-ea"/>
                  <a:cs typeface="+mn-cs"/>
                </a:rPr>
                <a:t>Amazon RDS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55104E-48A4-A360-8472-1E2BB5B81C1D}"/>
              </a:ext>
            </a:extLst>
          </p:cNvPr>
          <p:cNvGrpSpPr/>
          <p:nvPr/>
        </p:nvGrpSpPr>
        <p:grpSpPr>
          <a:xfrm>
            <a:off x="481716" y="3476662"/>
            <a:ext cx="794010" cy="315641"/>
            <a:chOff x="597888" y="2538940"/>
            <a:chExt cx="795482" cy="31622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1E4E43D-A093-DD79-9B52-6C8A37E74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" r="66280" b="-3740"/>
            <a:stretch/>
          </p:blipFill>
          <p:spPr>
            <a:xfrm>
              <a:off x="597888" y="2538940"/>
              <a:ext cx="283695" cy="31622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82E503-DDA0-3BF1-C41A-5D55403C0D1A}"/>
                </a:ext>
              </a:extLst>
            </p:cNvPr>
            <p:cNvSpPr txBox="1"/>
            <p:nvPr/>
          </p:nvSpPr>
          <p:spPr>
            <a:xfrm>
              <a:off x="901957" y="2631232"/>
              <a:ext cx="491413" cy="11196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defTabSz="685166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87FF"/>
                </a:buClr>
                <a:defRPr/>
              </a:pPr>
              <a:r>
                <a:rPr lang="en-US" sz="550" kern="1200">
                  <a:solidFill>
                    <a:srgbClr val="939598"/>
                  </a:solidFill>
                  <a:latin typeface="Tahoma"/>
                  <a:ea typeface="+mn-ea"/>
                  <a:cs typeface="+mn-cs"/>
                </a:rPr>
                <a:t>MongoDB</a:t>
              </a:r>
              <a:endParaRPr lang="en-US" sz="598" kern="1200">
                <a:solidFill>
                  <a:srgbClr val="939598"/>
                </a:solidFill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A43FEC-D978-7E54-53D8-F183221AA435}"/>
              </a:ext>
            </a:extLst>
          </p:cNvPr>
          <p:cNvGrpSpPr/>
          <p:nvPr/>
        </p:nvGrpSpPr>
        <p:grpSpPr>
          <a:xfrm>
            <a:off x="2191823" y="3178833"/>
            <a:ext cx="780718" cy="264730"/>
            <a:chOff x="611206" y="2894746"/>
            <a:chExt cx="782164" cy="2652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4CB7C7-B6DA-52E8-C563-E7D7203C7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5373" b="5140"/>
            <a:stretch/>
          </p:blipFill>
          <p:spPr>
            <a:xfrm>
              <a:off x="611206" y="2894746"/>
              <a:ext cx="272661" cy="2652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3FDAAE-3E00-7181-5F55-43E1BDA75D8F}"/>
                </a:ext>
              </a:extLst>
            </p:cNvPr>
            <p:cNvSpPr txBox="1"/>
            <p:nvPr/>
          </p:nvSpPr>
          <p:spPr>
            <a:xfrm>
              <a:off x="901957" y="2948472"/>
              <a:ext cx="491413" cy="11196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defTabSz="685166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87FF"/>
                </a:buClr>
                <a:defRPr/>
              </a:pPr>
              <a:r>
                <a:rPr lang="en-US" sz="598" kern="1200">
                  <a:solidFill>
                    <a:srgbClr val="939598"/>
                  </a:solidFill>
                  <a:latin typeface="Tahoma"/>
                  <a:ea typeface="+mn-ea"/>
                  <a:cs typeface="+mn-cs"/>
                </a:rPr>
                <a:t>PostgreSQL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DAFEE7-D734-4BDD-F46C-D59EAF080094}"/>
              </a:ext>
            </a:extLst>
          </p:cNvPr>
          <p:cNvGrpSpPr/>
          <p:nvPr/>
        </p:nvGrpSpPr>
        <p:grpSpPr>
          <a:xfrm>
            <a:off x="1320935" y="3155966"/>
            <a:ext cx="822165" cy="255792"/>
            <a:chOff x="1446760" y="1927891"/>
            <a:chExt cx="823688" cy="25626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5471FC5-4B89-B818-44D8-A31D6BABE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-109" r="54183"/>
            <a:stretch/>
          </p:blipFill>
          <p:spPr>
            <a:xfrm>
              <a:off x="1446760" y="1927891"/>
              <a:ext cx="326056" cy="2562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719840-AFA4-C1F3-3E9D-A6D9282447E4}"/>
                </a:ext>
              </a:extLst>
            </p:cNvPr>
            <p:cNvSpPr txBox="1"/>
            <p:nvPr/>
          </p:nvSpPr>
          <p:spPr>
            <a:xfrm>
              <a:off x="1779035" y="2002972"/>
              <a:ext cx="491413" cy="11196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defTabSz="685166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defRPr/>
              </a:pPr>
              <a:r>
                <a:rPr lang="en-US" sz="550" kern="1200">
                  <a:solidFill>
                    <a:srgbClr val="939598"/>
                  </a:solidFill>
                  <a:latin typeface="Tahoma"/>
                  <a:ea typeface="+mn-ea"/>
                  <a:cs typeface="+mn-cs"/>
                </a:rPr>
                <a:t>Cassandra</a:t>
              </a:r>
              <a:endParaRPr lang="en-US" sz="1349" kern="1200"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8AD937-94A6-8A41-BF49-6EA77914C47D}"/>
              </a:ext>
            </a:extLst>
          </p:cNvPr>
          <p:cNvGrpSpPr/>
          <p:nvPr/>
        </p:nvGrpSpPr>
        <p:grpSpPr>
          <a:xfrm>
            <a:off x="1275009" y="3457240"/>
            <a:ext cx="868092" cy="300396"/>
            <a:chOff x="1400747" y="2205872"/>
            <a:chExt cx="869701" cy="3009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80C4650-0986-5484-6BB4-E852767E1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57562" b="1271"/>
            <a:stretch/>
          </p:blipFill>
          <p:spPr>
            <a:xfrm>
              <a:off x="1400747" y="2205872"/>
              <a:ext cx="359627" cy="30095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E85589-CDCF-641C-8D78-373C19808443}"/>
                </a:ext>
              </a:extLst>
            </p:cNvPr>
            <p:cNvSpPr txBox="1"/>
            <p:nvPr/>
          </p:nvSpPr>
          <p:spPr>
            <a:xfrm>
              <a:off x="1779035" y="2307772"/>
              <a:ext cx="491413" cy="11196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defTabSz="685166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87FF"/>
                </a:buClr>
                <a:defRPr/>
              </a:pPr>
              <a:r>
                <a:rPr lang="en-US" sz="598" kern="1200">
                  <a:solidFill>
                    <a:srgbClr val="939598"/>
                  </a:solidFill>
                  <a:latin typeface="Tahoma"/>
                  <a:ea typeface="+mn-ea"/>
                  <a:cs typeface="+mn-cs"/>
                </a:rPr>
                <a:t>SQL Server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9DA75D-8AE2-316F-30E7-31218452BE50}"/>
              </a:ext>
            </a:extLst>
          </p:cNvPr>
          <p:cNvGrpSpPr/>
          <p:nvPr/>
        </p:nvGrpSpPr>
        <p:grpSpPr>
          <a:xfrm>
            <a:off x="3009308" y="3158005"/>
            <a:ext cx="830607" cy="243415"/>
            <a:chOff x="1438302" y="2567757"/>
            <a:chExt cx="832146" cy="24386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3B78F3-8960-F564-036B-6B70E5592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8021" b="10545"/>
            <a:stretch/>
          </p:blipFill>
          <p:spPr>
            <a:xfrm>
              <a:off x="1438302" y="2567757"/>
              <a:ext cx="315852" cy="24386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937C45-9AC7-2B75-1A50-CD7CFB4F10E8}"/>
                </a:ext>
              </a:extLst>
            </p:cNvPr>
            <p:cNvSpPr txBox="1"/>
            <p:nvPr/>
          </p:nvSpPr>
          <p:spPr>
            <a:xfrm>
              <a:off x="1779035" y="2631232"/>
              <a:ext cx="491413" cy="11196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defTabSz="685166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87FF"/>
                </a:buClr>
                <a:defRPr/>
              </a:pPr>
              <a:r>
                <a:rPr lang="en-US" sz="598" kern="1200">
                  <a:solidFill>
                    <a:srgbClr val="939598"/>
                  </a:solidFill>
                  <a:latin typeface="Tahoma"/>
                  <a:ea typeface="+mn-ea"/>
                  <a:cs typeface="+mn-cs"/>
                </a:rPr>
                <a:t>MySQL</a:t>
              </a:r>
            </a:p>
          </p:txBody>
        </p:sp>
      </p:grpSp>
      <p:grpSp>
        <p:nvGrpSpPr>
          <p:cNvPr id="37" name="Группа 1">
            <a:extLst>
              <a:ext uri="{FF2B5EF4-FFF2-40B4-BE49-F238E27FC236}">
                <a16:creationId xmlns:a16="http://schemas.microsoft.com/office/drawing/2014/main" id="{4229B505-2CF8-053B-0565-1A97CA7B3BD2}"/>
              </a:ext>
            </a:extLst>
          </p:cNvPr>
          <p:cNvGrpSpPr/>
          <p:nvPr/>
        </p:nvGrpSpPr>
        <p:grpSpPr>
          <a:xfrm>
            <a:off x="3083376" y="3492307"/>
            <a:ext cx="769757" cy="241318"/>
            <a:chOff x="1555061" y="2906562"/>
            <a:chExt cx="770470" cy="241541"/>
          </a:xfrm>
        </p:grpSpPr>
        <p:pic>
          <p:nvPicPr>
            <p:cNvPr id="38" name="Picture 146" descr="Icon&#10;&#10;Description automatically generated">
              <a:extLst>
                <a:ext uri="{FF2B5EF4-FFF2-40B4-BE49-F238E27FC236}">
                  <a16:creationId xmlns:a16="http://schemas.microsoft.com/office/drawing/2014/main" id="{4909644D-A906-2CB4-07BC-75052BCB3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55061" y="2906562"/>
              <a:ext cx="244237" cy="24154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831215-AFE9-F060-7293-5BBC025B69DB}"/>
                </a:ext>
              </a:extLst>
            </p:cNvPr>
            <p:cNvSpPr txBox="1"/>
            <p:nvPr/>
          </p:nvSpPr>
          <p:spPr>
            <a:xfrm>
              <a:off x="1834573" y="2972327"/>
              <a:ext cx="490958" cy="11186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defTabSz="685166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defRPr/>
              </a:pPr>
              <a:r>
                <a:rPr lang="en-US" sz="550" kern="1200">
                  <a:solidFill>
                    <a:srgbClr val="939598"/>
                  </a:solidFill>
                  <a:latin typeface="Tahoma"/>
                  <a:ea typeface="+mn-ea"/>
                  <a:cs typeface="+mn-cs"/>
                </a:rPr>
                <a:t>Elasticsearch</a:t>
              </a:r>
              <a:endParaRPr lang="en-US" sz="1349" kern="1200"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BC291A-022B-9E72-D4D9-985F6A134DFF}"/>
              </a:ext>
            </a:extLst>
          </p:cNvPr>
          <p:cNvGrpSpPr/>
          <p:nvPr/>
        </p:nvGrpSpPr>
        <p:grpSpPr>
          <a:xfrm>
            <a:off x="2183972" y="3485483"/>
            <a:ext cx="799095" cy="276509"/>
            <a:chOff x="646735" y="3239398"/>
            <a:chExt cx="799835" cy="276765"/>
          </a:xfrm>
        </p:grpSpPr>
        <p:pic>
          <p:nvPicPr>
            <p:cNvPr id="42" name="Picture 154" descr="Icon&#10;&#10;Description automatically generated">
              <a:extLst>
                <a:ext uri="{FF2B5EF4-FFF2-40B4-BE49-F238E27FC236}">
                  <a16:creationId xmlns:a16="http://schemas.microsoft.com/office/drawing/2014/main" id="{0067D1B1-6C33-9D1F-F031-B6296172F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6735" y="3239398"/>
              <a:ext cx="276765" cy="27676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B84B72-6C8E-9E96-1F4D-DD42053C59BE}"/>
                </a:ext>
              </a:extLst>
            </p:cNvPr>
            <p:cNvSpPr txBox="1"/>
            <p:nvPr/>
          </p:nvSpPr>
          <p:spPr>
            <a:xfrm>
              <a:off x="955611" y="3309620"/>
              <a:ext cx="490959" cy="1118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defTabSz="685166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87FF"/>
                </a:buClr>
                <a:defRPr/>
              </a:pPr>
              <a:r>
                <a:rPr lang="en-US" sz="550" kern="1200">
                  <a:solidFill>
                    <a:srgbClr val="939598"/>
                  </a:solidFill>
                  <a:latin typeface="Tahoma"/>
                  <a:ea typeface="+mn-ea"/>
                  <a:cs typeface="+mn-cs"/>
                </a:rPr>
                <a:t>K8ssandra</a:t>
              </a:r>
              <a:endParaRPr lang="en-US" sz="598" kern="1200">
                <a:solidFill>
                  <a:srgbClr val="939598"/>
                </a:solidFill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501320A-124D-98A5-C8E8-AF8B4FD391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266" y="1582471"/>
            <a:ext cx="616649" cy="64998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34ACCE6-5405-0401-6B09-DA1D3223D6F3}"/>
              </a:ext>
            </a:extLst>
          </p:cNvPr>
          <p:cNvSpPr txBox="1"/>
          <p:nvPr/>
        </p:nvSpPr>
        <p:spPr>
          <a:xfrm>
            <a:off x="447522" y="2201480"/>
            <a:ext cx="1273221" cy="1268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685183">
              <a:buClrTx/>
              <a:defRPr/>
            </a:pPr>
            <a:r>
              <a:rPr lang="en-US" sz="824" kern="1200" err="1">
                <a:latin typeface="Tahoma"/>
                <a:ea typeface="+mn-ea"/>
                <a:cs typeface="+mn-cs"/>
              </a:rPr>
              <a:t>kanister.io</a:t>
            </a:r>
            <a:endParaRPr lang="en-US" sz="824" kern="1200">
              <a:latin typeface="Tahoma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518828-8EC3-0679-F0FD-731157268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64" y="2905492"/>
            <a:ext cx="205550" cy="20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480344-CA5F-E1D9-C295-82987B6D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15" y="1766590"/>
            <a:ext cx="2100308" cy="3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aviate logo">
            <a:extLst>
              <a:ext uri="{FF2B5EF4-FFF2-40B4-BE49-F238E27FC236}">
                <a16:creationId xmlns:a16="http://schemas.microsoft.com/office/drawing/2014/main" id="{112CAFFC-1F29-742D-4F49-B74788EAA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5" y="4186226"/>
            <a:ext cx="435675" cy="30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BF1A793-345C-09C8-037F-42145786DD83}"/>
              </a:ext>
            </a:extLst>
          </p:cNvPr>
          <p:cNvSpPr txBox="1"/>
          <p:nvPr/>
        </p:nvSpPr>
        <p:spPr>
          <a:xfrm>
            <a:off x="312553" y="2961433"/>
            <a:ext cx="2696755" cy="1268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85183">
              <a:buClrTx/>
              <a:defRPr/>
            </a:pPr>
            <a:r>
              <a:rPr lang="en-US" sz="824" kern="1200" err="1">
                <a:latin typeface="Tahoma"/>
                <a:ea typeface="+mn-ea"/>
                <a:cs typeface="+mn-cs"/>
              </a:rPr>
              <a:t>Kanister</a:t>
            </a:r>
            <a:r>
              <a:rPr lang="en-US" sz="824" kern="1200">
                <a:latin typeface="Tahoma"/>
                <a:ea typeface="+mn-ea"/>
                <a:cs typeface="+mn-cs"/>
              </a:rPr>
              <a:t> community blueprints:</a:t>
            </a:r>
            <a:endParaRPr lang="en-US" sz="1349" kern="1200">
              <a:latin typeface="Tahoma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D88F01-AC60-578B-F994-5981539B4ECB}"/>
              </a:ext>
            </a:extLst>
          </p:cNvPr>
          <p:cNvSpPr txBox="1"/>
          <p:nvPr/>
        </p:nvSpPr>
        <p:spPr>
          <a:xfrm>
            <a:off x="312553" y="4059385"/>
            <a:ext cx="3540580" cy="1268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85183">
              <a:buClrTx/>
              <a:defRPr/>
            </a:pPr>
            <a:r>
              <a:rPr lang="en-US" sz="824" kern="1200">
                <a:latin typeface="Tahoma"/>
                <a:ea typeface="+mn-ea"/>
                <a:cs typeface="+mn-cs"/>
              </a:rPr>
              <a:t>Growing database diversity, e.g., Vector databases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1B675D6-0D07-F233-906C-5CEF88051654}"/>
              </a:ext>
            </a:extLst>
          </p:cNvPr>
          <p:cNvSpPr txBox="1"/>
          <p:nvPr/>
        </p:nvSpPr>
        <p:spPr>
          <a:xfrm>
            <a:off x="879445" y="4340192"/>
            <a:ext cx="490504" cy="111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defTabSz="685166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87FF"/>
              </a:buClr>
              <a:defRPr/>
            </a:pPr>
            <a:r>
              <a:rPr lang="en-US" sz="550" kern="1200" err="1">
                <a:solidFill>
                  <a:srgbClr val="939598"/>
                </a:solidFill>
                <a:latin typeface="Tahoma"/>
                <a:ea typeface="+mn-ea"/>
                <a:cs typeface="+mn-cs"/>
              </a:rPr>
              <a:t>Weaviate</a:t>
            </a:r>
            <a:endParaRPr lang="en-US" sz="598" kern="1200">
              <a:solidFill>
                <a:srgbClr val="939598"/>
              </a:solidFill>
              <a:latin typeface="Tahoma"/>
              <a:ea typeface="+mn-ea"/>
              <a:cs typeface="+mn-cs"/>
            </a:endParaRPr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C134C0EE-D71B-3558-4101-03669B72D93B}"/>
              </a:ext>
            </a:extLst>
          </p:cNvPr>
          <p:cNvSpPr txBox="1">
            <a:spLocks/>
          </p:cNvSpPr>
          <p:nvPr/>
        </p:nvSpPr>
        <p:spPr>
          <a:xfrm>
            <a:off x="5387240" y="743578"/>
            <a:ext cx="3680414" cy="69720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rgbClr val="0C3C74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rgbClr val="526274"/>
                </a:solidFill>
                <a:latin typeface="+mn-lt"/>
                <a:ea typeface="+mn-ea"/>
                <a:cs typeface="+mn-cs"/>
              </a:defRPr>
            </a:lvl2pPr>
            <a:lvl3pPr marL="401638" indent="-147638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rgbClr val="526274"/>
                </a:solidFill>
                <a:latin typeface="+mn-lt"/>
                <a:ea typeface="+mn-ea"/>
                <a:cs typeface="+mn-cs"/>
              </a:defRPr>
            </a:lvl3pPr>
            <a:lvl4pPr marL="630238" indent="-120650" algn="l" defTabSz="68603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tabLst>
                <a:tab pos="685800" algn="l"/>
              </a:tabLst>
              <a:defRPr sz="1400" kern="1200" spc="0">
                <a:solidFill>
                  <a:srgbClr val="526274"/>
                </a:solidFill>
                <a:latin typeface="+mn-lt"/>
                <a:ea typeface="+mn-ea"/>
                <a:cs typeface="+mn-cs"/>
              </a:defRPr>
            </a:lvl4pPr>
            <a:lvl5pPr marL="1112461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396">
              <a:spcAft>
                <a:spcPts val="598"/>
              </a:spcAft>
              <a:buClr>
                <a:srgbClr val="8776EB"/>
              </a:buClr>
              <a:defRPr/>
            </a:pPr>
            <a:r>
              <a:rPr lang="en-US" sz="1387" b="1" dirty="0">
                <a:solidFill>
                  <a:srgbClr val="FFFFFF"/>
                </a:solidFill>
                <a:latin typeface="Tahoma"/>
              </a:rPr>
              <a:t>Data on Kubernetes Growth</a:t>
            </a:r>
            <a:endParaRPr lang="en-US" sz="1387" b="1" dirty="0">
              <a:solidFill>
                <a:srgbClr val="FFFFFF"/>
              </a:solidFill>
              <a:latin typeface="Tahoma"/>
              <a:ea typeface="Tahoma"/>
              <a:cs typeface="Tahoma"/>
            </a:endParaRPr>
          </a:p>
          <a:p>
            <a:pPr defTabSz="685396">
              <a:lnSpc>
                <a:spcPct val="110000"/>
              </a:lnSpc>
              <a:buClr>
                <a:srgbClr val="8776EB"/>
              </a:buClr>
              <a:defRPr/>
            </a:pPr>
            <a:r>
              <a:rPr lang="en-US" sz="1199" dirty="0">
                <a:solidFill>
                  <a:srgbClr val="FFFFFF"/>
                </a:solidFill>
                <a:latin typeface="Tahoma"/>
              </a:rPr>
              <a:t>Databases</a:t>
            </a:r>
            <a:r>
              <a:rPr lang="en-US" sz="1199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 (SQL/NoSQL) lead the growth of stateful workloads on Kubernetes, database diversity and deployments continue to increase data protection requirements</a:t>
            </a:r>
            <a:endParaRPr lang="en-US" sz="1162" spc="20" dirty="0">
              <a:solidFill>
                <a:srgbClr val="FFFFFF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032" name="Picture 8" descr="milvus-logo">
            <a:extLst>
              <a:ext uri="{FF2B5EF4-FFF2-40B4-BE49-F238E27FC236}">
                <a16:creationId xmlns:a16="http://schemas.microsoft.com/office/drawing/2014/main" id="{B2864552-C20A-EFB7-5164-31D2BC7E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06" y="4304470"/>
            <a:ext cx="822199" cy="1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asticsearch">
            <a:extLst>
              <a:ext uri="{FF2B5EF4-FFF2-40B4-BE49-F238E27FC236}">
                <a16:creationId xmlns:a16="http://schemas.microsoft.com/office/drawing/2014/main" id="{B28FEBFE-9859-E1E9-4AD5-F4D546435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11" y="4258513"/>
            <a:ext cx="890715" cy="2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Clipboard Checked outline">
            <a:extLst>
              <a:ext uri="{FF2B5EF4-FFF2-40B4-BE49-F238E27FC236}">
                <a16:creationId xmlns:a16="http://schemas.microsoft.com/office/drawing/2014/main" id="{BA7F1817-E1E2-7F7E-9E12-6A4F144F24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5814" y="3746319"/>
            <a:ext cx="685166" cy="6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665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45EE-8E4E-5512-D0C8-AF335B51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Kanister.io</a:t>
            </a:r>
            <a:r>
              <a:rPr lang="en-US" dirty="0"/>
              <a:t>: CNCF sandbox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2E403-BDF4-3C0C-AB39-6DB2151AE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2017: Created &amp; launched @ </a:t>
            </a:r>
            <a:r>
              <a:rPr lang="en-US" dirty="0" err="1"/>
              <a:t>KubeCon</a:t>
            </a:r>
            <a:r>
              <a:rPr lang="en-US" dirty="0"/>
              <a:t> NA</a:t>
            </a:r>
          </a:p>
          <a:p>
            <a:r>
              <a:rPr lang="en-US" dirty="0"/>
              <a:t>2023-06-20: Submitted to CNCF</a:t>
            </a:r>
          </a:p>
          <a:p>
            <a:r>
              <a:rPr lang="en-US" dirty="0"/>
              <a:t>2023-09-19: Vote passes for Acceptance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cncf</a:t>
            </a:r>
            <a:r>
              <a:rPr lang="en-US" dirty="0"/>
              <a:t>/sandbox/issues/46 Project Onboarding: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cncf</a:t>
            </a:r>
            <a:r>
              <a:rPr lang="en-US" dirty="0"/>
              <a:t>/toc/issues/1172</a:t>
            </a:r>
          </a:p>
          <a:p>
            <a:r>
              <a:rPr lang="en-US" dirty="0"/>
              <a:t>2023-11-07: Veeam Press Release, adopter and ISV support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10CA87-B993-E1D7-18F9-1B95375455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0478551"/>
              </p:ext>
            </p:extLst>
          </p:nvPr>
        </p:nvGraphicFramePr>
        <p:xfrm>
          <a:off x="2409194" y="3717479"/>
          <a:ext cx="6159214" cy="54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4D9731-1280-7E0B-6D10-FC9E4F069B2F}"/>
              </a:ext>
            </a:extLst>
          </p:cNvPr>
          <p:cNvSpPr txBox="1"/>
          <p:nvPr/>
        </p:nvSpPr>
        <p:spPr>
          <a:xfrm>
            <a:off x="311700" y="3875254"/>
            <a:ext cx="1924713" cy="341234"/>
          </a:xfrm>
          <a:prstGeom prst="rect">
            <a:avLst/>
          </a:prstGeom>
          <a:noFill/>
        </p:spPr>
        <p:txBody>
          <a:bodyPr wrap="none" lIns="91355" tIns="0" rIns="91355" bIns="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</a:pPr>
            <a:r>
              <a:rPr lang="en-US" sz="1599"/>
              <a:t>CNCF Project Maturity: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</a:pPr>
            <a:endParaRPr lang="en-US" sz="1399"/>
          </a:p>
        </p:txBody>
      </p:sp>
    </p:spTree>
    <p:extLst>
      <p:ext uri="{BB962C8B-B14F-4D97-AF65-F5344CB8AC3E}">
        <p14:creationId xmlns:p14="http://schemas.microsoft.com/office/powerpoint/2010/main" val="43744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CAAB-AA71-4C65-08BA-718D92F5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</a:t>
            </a:r>
            <a:r>
              <a:rPr lang="en-US" dirty="0" err="1"/>
              <a:t>Kanister.io</a:t>
            </a:r>
            <a:r>
              <a:rPr lang="en-US" dirty="0"/>
              <a:t> Orchestrates Data 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C4B3-19FB-0111-F03C-808FE4DD4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 </a:t>
            </a:r>
            <a:r>
              <a:rPr lang="en-US" dirty="0" err="1"/>
              <a:t>Kanister</a:t>
            </a:r>
            <a:r>
              <a:rPr lang="en-US" dirty="0"/>
              <a:t> controller, installed by Helm chart, provides new Custom Resource Definitions: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Blueprint</a:t>
            </a:r>
          </a:p>
          <a:p>
            <a:pPr lvl="1"/>
            <a:r>
              <a:rPr lang="en-US" dirty="0"/>
              <a:t>Defines workflows for backup, restore and delete operations</a:t>
            </a:r>
          </a:p>
          <a:p>
            <a:pPr lvl="1"/>
            <a:r>
              <a:rPr lang="en-US" dirty="0"/>
              <a:t>Part of your infrastructure setup</a:t>
            </a:r>
          </a:p>
          <a:p>
            <a:r>
              <a:rPr lang="en-US" dirty="0" err="1"/>
              <a:t>ActionSet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Runs an action to backup, restore and delete</a:t>
            </a:r>
          </a:p>
          <a:p>
            <a:pPr lvl="1"/>
            <a:r>
              <a:rPr lang="en-US" dirty="0"/>
              <a:t>Created on backup and restore action, contains status of operation</a:t>
            </a:r>
          </a:p>
          <a:p>
            <a:r>
              <a:rPr lang="en-US" dirty="0"/>
              <a:t>Profile</a:t>
            </a:r>
          </a:p>
          <a:p>
            <a:pPr lvl="1"/>
            <a:r>
              <a:rPr lang="en-US" dirty="0"/>
              <a:t>Defines target destination for backups or sources for restores, e.g. S3 bucket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8085-6473-FA0D-24DE-7F908574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a typeface="Tahoma"/>
                <a:cs typeface="Tahoma"/>
              </a:rPr>
              <a:t>Kanister</a:t>
            </a:r>
            <a:r>
              <a:rPr lang="en-US" dirty="0">
                <a:ea typeface="Tahoma"/>
                <a:cs typeface="Tahoma"/>
              </a:rPr>
              <a:t>: in Action</a:t>
            </a:r>
            <a:endParaRPr lang="en-US" dirty="0"/>
          </a:p>
        </p:txBody>
      </p:sp>
      <p:pic>
        <p:nvPicPr>
          <p:cNvPr id="3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8583F-2F1C-C899-5E5E-B9B43A79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" y="1017725"/>
            <a:ext cx="6945304" cy="39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90E8-331C-79F6-0884-4C4C058D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the Blueprint</a:t>
            </a:r>
          </a:p>
        </p:txBody>
      </p:sp>
    </p:spTree>
    <p:extLst>
      <p:ext uri="{BB962C8B-B14F-4D97-AF65-F5344CB8AC3E}">
        <p14:creationId xmlns:p14="http://schemas.microsoft.com/office/powerpoint/2010/main" val="416470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7462-3521-0787-46F5-6B153B30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Blueprints are custom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DDB3A-4095-AE87-D487-DF5AAE1652EA}"/>
              </a:ext>
            </a:extLst>
          </p:cNvPr>
          <p:cNvSpPr txBox="1"/>
          <p:nvPr/>
        </p:nvSpPr>
        <p:spPr>
          <a:xfrm>
            <a:off x="607213" y="3659314"/>
            <a:ext cx="74257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320">
              <a:buClrTx/>
              <a:defRPr/>
            </a:pPr>
            <a:r>
              <a:rPr lang="en-GB" sz="900" b="1" kern="1200" dirty="0">
                <a:latin typeface="Montserrat" pitchFamily="2" charset="77"/>
                <a:ea typeface="+mn-ea"/>
                <a:cs typeface="+mn-cs"/>
              </a:rPr>
              <a:t>https://</a:t>
            </a:r>
            <a:r>
              <a:rPr lang="en-GB" sz="900" b="1" kern="1200" dirty="0" err="1">
                <a:latin typeface="Montserrat" pitchFamily="2" charset="77"/>
                <a:ea typeface="+mn-ea"/>
                <a:cs typeface="+mn-cs"/>
              </a:rPr>
              <a:t>github.com</a:t>
            </a:r>
            <a:r>
              <a:rPr lang="en-GB" sz="900" b="1" kern="1200" dirty="0">
                <a:latin typeface="Montserrat" pitchFamily="2" charset="77"/>
                <a:ea typeface="+mn-ea"/>
                <a:cs typeface="+mn-cs"/>
              </a:rPr>
              <a:t>/</a:t>
            </a:r>
            <a:r>
              <a:rPr lang="en-GB" sz="900" b="1" kern="1200" dirty="0" err="1">
                <a:latin typeface="Montserrat" pitchFamily="2" charset="77"/>
                <a:ea typeface="+mn-ea"/>
                <a:cs typeface="+mn-cs"/>
              </a:rPr>
              <a:t>kanisterio</a:t>
            </a:r>
            <a:r>
              <a:rPr lang="en-GB" sz="900" b="1" kern="1200" dirty="0">
                <a:latin typeface="Montserrat" pitchFamily="2" charset="77"/>
                <a:ea typeface="+mn-ea"/>
                <a:cs typeface="+mn-cs"/>
              </a:rPr>
              <a:t>/</a:t>
            </a:r>
            <a:r>
              <a:rPr lang="en-GB" sz="900" b="1" kern="1200" dirty="0" err="1">
                <a:latin typeface="Montserrat" pitchFamily="2" charset="77"/>
                <a:ea typeface="+mn-ea"/>
                <a:cs typeface="+mn-cs"/>
              </a:rPr>
              <a:t>kanister</a:t>
            </a:r>
            <a:r>
              <a:rPr lang="en-GB" sz="900" b="1" kern="1200" dirty="0">
                <a:latin typeface="Montserrat" pitchFamily="2" charset="77"/>
                <a:ea typeface="+mn-ea"/>
                <a:cs typeface="+mn-cs"/>
              </a:rPr>
              <a:t>/blob/master/examples/</a:t>
            </a:r>
            <a:r>
              <a:rPr lang="en-GB" sz="900" b="1" kern="1200" dirty="0" err="1">
                <a:latin typeface="Montserrat" pitchFamily="2" charset="77"/>
                <a:ea typeface="+mn-ea"/>
                <a:cs typeface="+mn-cs"/>
              </a:rPr>
              <a:t>aws-rds</a:t>
            </a:r>
            <a:r>
              <a:rPr lang="en-GB" sz="900" b="1" kern="1200" dirty="0">
                <a:latin typeface="Montserrat" pitchFamily="2" charset="77"/>
                <a:ea typeface="+mn-ea"/>
                <a:cs typeface="+mn-cs"/>
              </a:rPr>
              <a:t>/</a:t>
            </a:r>
            <a:r>
              <a:rPr lang="en-GB" sz="900" b="1" kern="1200" dirty="0" err="1">
                <a:latin typeface="Montserrat" pitchFamily="2" charset="77"/>
                <a:ea typeface="+mn-ea"/>
                <a:cs typeface="+mn-cs"/>
              </a:rPr>
              <a:t>postgresql</a:t>
            </a:r>
            <a:r>
              <a:rPr lang="en-GB" sz="900" b="1" kern="1200" dirty="0">
                <a:latin typeface="Montserrat" pitchFamily="2" charset="77"/>
                <a:ea typeface="+mn-ea"/>
                <a:cs typeface="+mn-cs"/>
              </a:rPr>
              <a:t>/</a:t>
            </a:r>
            <a:r>
              <a:rPr lang="en-GB" sz="900" b="1" kern="1200" dirty="0" err="1">
                <a:latin typeface="Montserrat" pitchFamily="2" charset="77"/>
                <a:ea typeface="+mn-ea"/>
                <a:cs typeface="+mn-cs"/>
              </a:rPr>
              <a:t>rds</a:t>
            </a:r>
            <a:r>
              <a:rPr lang="en-GB" sz="900" b="1" kern="1200" dirty="0">
                <a:latin typeface="Montserrat" pitchFamily="2" charset="77"/>
                <a:ea typeface="+mn-ea"/>
                <a:cs typeface="+mn-cs"/>
              </a:rPr>
              <a:t>-</a:t>
            </a:r>
            <a:r>
              <a:rPr lang="en-GB" sz="900" b="1" kern="1200" dirty="0" err="1">
                <a:latin typeface="Montserrat" pitchFamily="2" charset="77"/>
                <a:ea typeface="+mn-ea"/>
                <a:cs typeface="+mn-cs"/>
              </a:rPr>
              <a:t>postgres</a:t>
            </a:r>
            <a:r>
              <a:rPr lang="en-GB" sz="900" b="1" kern="1200" dirty="0">
                <a:latin typeface="Montserrat" pitchFamily="2" charset="77"/>
                <a:ea typeface="+mn-ea"/>
                <a:cs typeface="+mn-cs"/>
              </a:rPr>
              <a:t>-snap-</a:t>
            </a:r>
            <a:r>
              <a:rPr lang="en-GB" sz="900" b="1" kern="1200" dirty="0" err="1">
                <a:latin typeface="Montserrat" pitchFamily="2" charset="77"/>
                <a:ea typeface="+mn-ea"/>
                <a:cs typeface="+mn-cs"/>
              </a:rPr>
              <a:t>blueprint.yaml</a:t>
            </a:r>
            <a:endParaRPr lang="en-GB" sz="900" kern="1200" dirty="0"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7" name="Picture 6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54983552-89F6-D955-22CC-3AE5D33F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4" y="2304597"/>
            <a:ext cx="2809977" cy="876797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363420B-19B5-0972-252A-AB10AD33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408" y="1991177"/>
            <a:ext cx="5333519" cy="119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9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430A-5436-A05A-BBB6-72A9000F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4551245" cy="755700"/>
          </a:xfrm>
        </p:spPr>
        <p:txBody>
          <a:bodyPr>
            <a:normAutofit fontScale="90000"/>
          </a:bodyPr>
          <a:lstStyle/>
          <a:p>
            <a:r>
              <a:rPr lang="en-US" dirty="0"/>
              <a:t>Blueprints are templates for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22933-F3C4-26E4-26E5-46DDCD68D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4551244" cy="3179400"/>
          </a:xfrm>
        </p:spPr>
        <p:txBody>
          <a:bodyPr>
            <a:normAutofit/>
          </a:bodyPr>
          <a:lstStyle/>
          <a:p>
            <a:r>
              <a:rPr lang="en-US" sz="1600" dirty="0"/>
              <a:t>‘backup’, ‘restore’, ‘delete’ are actions</a:t>
            </a:r>
          </a:p>
          <a:p>
            <a:r>
              <a:rPr lang="en-US" sz="1600" dirty="0"/>
              <a:t>Actions have phases</a:t>
            </a:r>
          </a:p>
          <a:p>
            <a:r>
              <a:rPr lang="en-US" sz="1600" dirty="0"/>
              <a:t>Each phase executes a Function</a:t>
            </a: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0E2B190-F199-F738-053A-C249BC07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78" y="266791"/>
            <a:ext cx="4195366" cy="43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48C8-761E-A08D-FF84-9AB2C975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4526307" cy="755700"/>
          </a:xfrm>
        </p:spPr>
        <p:txBody>
          <a:bodyPr>
            <a:normAutofit/>
          </a:bodyPr>
          <a:lstStyle/>
          <a:p>
            <a:r>
              <a:rPr lang="en-US" dirty="0" err="1"/>
              <a:t>ActionSets</a:t>
            </a:r>
            <a:r>
              <a:rPr lang="en-US" dirty="0"/>
              <a:t> execute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47558-4019-3B72-48B7-632B12E52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4348790" cy="3179400"/>
          </a:xfrm>
        </p:spPr>
        <p:txBody>
          <a:bodyPr>
            <a:normAutofit/>
          </a:bodyPr>
          <a:lstStyle/>
          <a:p>
            <a:r>
              <a:rPr lang="en-US" sz="1400" dirty="0"/>
              <a:t>Target blueprint and action name</a:t>
            </a:r>
          </a:p>
          <a:p>
            <a:r>
              <a:rPr lang="en-US" sz="1400" dirty="0"/>
              <a:t>Each action provide template values</a:t>
            </a:r>
          </a:p>
          <a:p>
            <a:r>
              <a:rPr lang="en-US" sz="1400" dirty="0"/>
              <a:t>All actions in </a:t>
            </a:r>
            <a:r>
              <a:rPr lang="en-US" sz="1400" dirty="0" err="1"/>
              <a:t>actionset</a:t>
            </a:r>
            <a:r>
              <a:rPr lang="en-US" sz="1400" dirty="0"/>
              <a:t> execute in parallel</a:t>
            </a:r>
          </a:p>
          <a:p>
            <a:r>
              <a:rPr lang="en-US" sz="1400" dirty="0"/>
              <a:t>Phases run sequentially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3087D52-F042-4D27-3727-AE265B52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968" y="555600"/>
            <a:ext cx="4229102" cy="39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68B-AB35-58B1-DE28-297737A5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3894540" cy="755700"/>
          </a:xfrm>
        </p:spPr>
        <p:txBody>
          <a:bodyPr>
            <a:normAutofit/>
          </a:bodyPr>
          <a:lstStyle/>
          <a:p>
            <a:r>
              <a:rPr lang="en-US" dirty="0" err="1"/>
              <a:t>ActionSets</a:t>
            </a:r>
            <a:r>
              <a:rPr lang="en-US" dirty="0"/>
              <a:t> track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6133A-E94B-1023-FBA9-C6E2FD4F0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Each phase has progress and state</a:t>
            </a:r>
          </a:p>
          <a:p>
            <a:r>
              <a:rPr lang="en-US" sz="1400" dirty="0" err="1"/>
              <a:t>ActionSet</a:t>
            </a:r>
            <a:r>
              <a:rPr lang="en-US" sz="1400" dirty="0"/>
              <a:t> produces artifacts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32B212-D526-6E19-D9EC-1E39F803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000" y="304800"/>
            <a:ext cx="4318362" cy="4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5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36C0-B4AE-6C67-34FF-2944BA69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RDS backup</a:t>
            </a:r>
          </a:p>
        </p:txBody>
      </p:sp>
    </p:spTree>
    <p:extLst>
      <p:ext uri="{BB962C8B-B14F-4D97-AF65-F5344CB8AC3E}">
        <p14:creationId xmlns:p14="http://schemas.microsoft.com/office/powerpoint/2010/main" val="136212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ctrTitle"/>
          </p:nvPr>
        </p:nvSpPr>
        <p:spPr>
          <a:xfrm>
            <a:off x="137475" y="1138375"/>
            <a:ext cx="8520600" cy="8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Kanister.io</a:t>
            </a:r>
            <a:endParaRPr lang="en-CA" dirty="0"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1"/>
          </p:nvPr>
        </p:nvSpPr>
        <p:spPr>
          <a:xfrm>
            <a:off x="311700" y="1962950"/>
            <a:ext cx="52059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en-CA" b="1" i="0" dirty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A </a:t>
            </a:r>
            <a:r>
              <a:rPr lang="en-CA" b="1" i="0" dirty="0" err="1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CNCF.io</a:t>
            </a:r>
            <a:r>
              <a:rPr lang="en-CA" b="1" i="0" dirty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 Sandbox Project for Application Consistent Backups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DD322A-85E2-1814-6A81-36A099A8D51B}"/>
              </a:ext>
            </a:extLst>
          </p:cNvPr>
          <p:cNvSpPr txBox="1"/>
          <p:nvPr/>
        </p:nvSpPr>
        <p:spPr>
          <a:xfrm>
            <a:off x="311700" y="4094921"/>
            <a:ext cx="3059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Daniil </a:t>
            </a:r>
            <a:r>
              <a:rPr lang="en-US" dirty="0" err="1"/>
              <a:t>Fedotov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Senior Open Source Engineer</a:t>
            </a:r>
          </a:p>
          <a:p>
            <a:r>
              <a:rPr lang="en-US" dirty="0"/>
              <a:t>@Veeam Kasten</a:t>
            </a:r>
            <a:br>
              <a:rPr lang="en-US" dirty="0"/>
            </a:br>
            <a:r>
              <a:rPr lang="en-US" dirty="0" err="1"/>
              <a:t>daniil.fedotov@veeam.com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9F4F-9C71-1A6E-A202-17D5CF3E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infra setup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EB01E4-0EED-3745-77F5-0B9024A455EB}"/>
              </a:ext>
            </a:extLst>
          </p:cNvPr>
          <p:cNvGrpSpPr/>
          <p:nvPr/>
        </p:nvGrpSpPr>
        <p:grpSpPr>
          <a:xfrm>
            <a:off x="1085234" y="1302861"/>
            <a:ext cx="4027541" cy="3093739"/>
            <a:chOff x="544459" y="1469417"/>
            <a:chExt cx="3593267" cy="264204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0E118AC-6F65-2E2D-D82D-F110CD152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5247" y="3114495"/>
              <a:ext cx="675673" cy="67567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2E0AFA-238E-CC2E-B34C-CDF65001FBDD}"/>
                </a:ext>
              </a:extLst>
            </p:cNvPr>
            <p:cNvSpPr/>
            <p:nvPr/>
          </p:nvSpPr>
          <p:spPr>
            <a:xfrm>
              <a:off x="544459" y="1469417"/>
              <a:ext cx="2655565" cy="1394169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3916">
                <a:defRPr/>
              </a:pPr>
              <a:endParaRPr lang="en-US" sz="1397" kern="0" dirty="0">
                <a:solidFill>
                  <a:srgbClr val="0A091B"/>
                </a:solidFill>
                <a:latin typeface="Roboto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FBAF7F-6178-A6E4-9D83-0652719E06A3}"/>
                </a:ext>
              </a:extLst>
            </p:cNvPr>
            <p:cNvSpPr/>
            <p:nvPr/>
          </p:nvSpPr>
          <p:spPr>
            <a:xfrm>
              <a:off x="544459" y="3015517"/>
              <a:ext cx="1845971" cy="1095947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3916">
                <a:defRPr/>
              </a:pPr>
              <a:endParaRPr lang="en-US" sz="1397" kern="0">
                <a:solidFill>
                  <a:srgbClr val="0A091B"/>
                </a:solidFill>
                <a:latin typeface="Roboto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1A306F-27FB-71E3-BD83-AB6E9756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673" y="3073580"/>
              <a:ext cx="173788" cy="1737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363540-15A7-9994-F395-D6B04DC08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371" y="3022251"/>
              <a:ext cx="276444" cy="27644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C167788-39D2-52D6-2884-624145124DDD}"/>
                </a:ext>
              </a:extLst>
            </p:cNvPr>
            <p:cNvCxnSpPr>
              <a:cxnSpLocks/>
              <a:stCxn id="13" idx="5"/>
              <a:endCxn id="9" idx="0"/>
            </p:cNvCxnSpPr>
            <p:nvPr/>
          </p:nvCxnSpPr>
          <p:spPr>
            <a:xfrm>
              <a:off x="1094412" y="2678834"/>
              <a:ext cx="711554" cy="563590"/>
            </a:xfrm>
            <a:prstGeom prst="line">
              <a:avLst/>
            </a:prstGeom>
            <a:noFill/>
            <a:ln w="31750" cap="sq" cmpd="sng" algn="ctr">
              <a:solidFill>
                <a:srgbClr val="C2D7FF">
                  <a:lumMod val="75000"/>
                </a:srgbClr>
              </a:solidFill>
              <a:prstDash val="sysDot"/>
              <a:bevel/>
              <a:headEnd type="none"/>
              <a:tailEnd type="none"/>
            </a:ln>
            <a:effectLst/>
          </p:spPr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B2E473-B87A-4FB6-10F0-BAB5B0BB7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3829"/>
                      </a14:imgEffect>
                      <a14:imgEffect>
                        <a14:saturation sat="1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711"/>
            <a:stretch/>
          </p:blipFill>
          <p:spPr>
            <a:xfrm>
              <a:off x="1453427" y="3242424"/>
              <a:ext cx="705077" cy="68596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4A13F5-E9CC-1BDC-9C94-511911B91EB9}"/>
                </a:ext>
              </a:extLst>
            </p:cNvPr>
            <p:cNvGrpSpPr/>
            <p:nvPr/>
          </p:nvGrpSpPr>
          <p:grpSpPr>
            <a:xfrm>
              <a:off x="663476" y="1887660"/>
              <a:ext cx="1075421" cy="860455"/>
              <a:chOff x="1357952" y="4408407"/>
              <a:chExt cx="2156821" cy="172569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1EAEF0-76D7-390D-F23B-742B70AEA7DE}"/>
                  </a:ext>
                </a:extLst>
              </p:cNvPr>
              <p:cNvGrpSpPr/>
              <p:nvPr/>
            </p:nvGrpSpPr>
            <p:grpSpPr>
              <a:xfrm flipH="1">
                <a:off x="1515091" y="4547353"/>
                <a:ext cx="1842543" cy="1447801"/>
                <a:chOff x="1545800" y="4736543"/>
                <a:chExt cx="1584649" cy="1245158"/>
              </a:xfrm>
            </p:grpSpPr>
            <p:sp>
              <p:nvSpPr>
                <p:cNvPr id="13" name="Hexagon 45">
                  <a:extLst>
                    <a:ext uri="{FF2B5EF4-FFF2-40B4-BE49-F238E27FC236}">
                      <a16:creationId xmlns:a16="http://schemas.microsoft.com/office/drawing/2014/main" id="{8B5C94E4-80BC-F785-49E9-30F4D07E03E0}"/>
                    </a:ext>
                  </a:extLst>
                </p:cNvPr>
                <p:cNvSpPr/>
                <p:nvPr/>
              </p:nvSpPr>
              <p:spPr>
                <a:xfrm flipH="1">
                  <a:off x="1901499" y="4914901"/>
                  <a:ext cx="1228950" cy="1066800"/>
                </a:xfrm>
                <a:custGeom>
                  <a:avLst/>
                  <a:gdLst>
                    <a:gd name="connsiteX0" fmla="*/ 0 w 2032812"/>
                    <a:gd name="connsiteY0" fmla="*/ 876212 h 1752424"/>
                    <a:gd name="connsiteX1" fmla="*/ 438106 w 2032812"/>
                    <a:gd name="connsiteY1" fmla="*/ 0 h 1752424"/>
                    <a:gd name="connsiteX2" fmla="*/ 1594706 w 2032812"/>
                    <a:gd name="connsiteY2" fmla="*/ 0 h 1752424"/>
                    <a:gd name="connsiteX3" fmla="*/ 2032812 w 2032812"/>
                    <a:gd name="connsiteY3" fmla="*/ 876212 h 1752424"/>
                    <a:gd name="connsiteX4" fmla="*/ 1594706 w 2032812"/>
                    <a:gd name="connsiteY4" fmla="*/ 1752424 h 1752424"/>
                    <a:gd name="connsiteX5" fmla="*/ 438106 w 2032812"/>
                    <a:gd name="connsiteY5" fmla="*/ 1752424 h 1752424"/>
                    <a:gd name="connsiteX6" fmla="*/ 0 w 2032812"/>
                    <a:gd name="connsiteY6" fmla="*/ 876212 h 1752424"/>
                    <a:gd name="connsiteX0" fmla="*/ 0 w 2032812"/>
                    <a:gd name="connsiteY0" fmla="*/ 876212 h 1764600"/>
                    <a:gd name="connsiteX1" fmla="*/ 438106 w 2032812"/>
                    <a:gd name="connsiteY1" fmla="*/ 0 h 1764600"/>
                    <a:gd name="connsiteX2" fmla="*/ 1594706 w 2032812"/>
                    <a:gd name="connsiteY2" fmla="*/ 0 h 1764600"/>
                    <a:gd name="connsiteX3" fmla="*/ 2032812 w 2032812"/>
                    <a:gd name="connsiteY3" fmla="*/ 876212 h 1764600"/>
                    <a:gd name="connsiteX4" fmla="*/ 1594706 w 2032812"/>
                    <a:gd name="connsiteY4" fmla="*/ 1752424 h 1764600"/>
                    <a:gd name="connsiteX5" fmla="*/ 1005949 w 2032812"/>
                    <a:gd name="connsiteY5" fmla="*/ 1764600 h 1764600"/>
                    <a:gd name="connsiteX6" fmla="*/ 438106 w 2032812"/>
                    <a:gd name="connsiteY6" fmla="*/ 1752424 h 1764600"/>
                    <a:gd name="connsiteX7" fmla="*/ 0 w 2032812"/>
                    <a:gd name="connsiteY7" fmla="*/ 876212 h 1764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2812" h="1764600">
                      <a:moveTo>
                        <a:pt x="0" y="876212"/>
                      </a:moveTo>
                      <a:lnTo>
                        <a:pt x="438106" y="0"/>
                      </a:lnTo>
                      <a:lnTo>
                        <a:pt x="1594706" y="0"/>
                      </a:lnTo>
                      <a:lnTo>
                        <a:pt x="2032812" y="876212"/>
                      </a:lnTo>
                      <a:lnTo>
                        <a:pt x="1594706" y="1752424"/>
                      </a:lnTo>
                      <a:lnTo>
                        <a:pt x="1005949" y="1764600"/>
                      </a:lnTo>
                      <a:lnTo>
                        <a:pt x="438106" y="1752424"/>
                      </a:lnTo>
                      <a:lnTo>
                        <a:pt x="0" y="8762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 algn="ctr">
                  <a:solidFill>
                    <a:srgbClr val="4C5BDC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91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983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974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966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957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949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940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932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3916">
                    <a:defRPr/>
                  </a:pPr>
                  <a:endParaRPr lang="en-US" sz="1397" kern="0">
                    <a:solidFill>
                      <a:srgbClr val="0A091B"/>
                    </a:solidFill>
                    <a:latin typeface="Roboto"/>
                  </a:endParaRPr>
                </a:p>
              </p:txBody>
            </p:sp>
            <p:sp>
              <p:nvSpPr>
                <p:cNvPr id="14" name="Hexagon 45">
                  <a:extLst>
                    <a:ext uri="{FF2B5EF4-FFF2-40B4-BE49-F238E27FC236}">
                      <a16:creationId xmlns:a16="http://schemas.microsoft.com/office/drawing/2014/main" id="{70E5514C-0417-82BE-7C07-0727E7966E89}"/>
                    </a:ext>
                  </a:extLst>
                </p:cNvPr>
                <p:cNvSpPr/>
                <p:nvPr/>
              </p:nvSpPr>
              <p:spPr>
                <a:xfrm flipH="1">
                  <a:off x="1545800" y="4736543"/>
                  <a:ext cx="1228950" cy="1066800"/>
                </a:xfrm>
                <a:custGeom>
                  <a:avLst/>
                  <a:gdLst>
                    <a:gd name="connsiteX0" fmla="*/ 0 w 2032812"/>
                    <a:gd name="connsiteY0" fmla="*/ 876212 h 1752424"/>
                    <a:gd name="connsiteX1" fmla="*/ 438106 w 2032812"/>
                    <a:gd name="connsiteY1" fmla="*/ 0 h 1752424"/>
                    <a:gd name="connsiteX2" fmla="*/ 1594706 w 2032812"/>
                    <a:gd name="connsiteY2" fmla="*/ 0 h 1752424"/>
                    <a:gd name="connsiteX3" fmla="*/ 2032812 w 2032812"/>
                    <a:gd name="connsiteY3" fmla="*/ 876212 h 1752424"/>
                    <a:gd name="connsiteX4" fmla="*/ 1594706 w 2032812"/>
                    <a:gd name="connsiteY4" fmla="*/ 1752424 h 1752424"/>
                    <a:gd name="connsiteX5" fmla="*/ 438106 w 2032812"/>
                    <a:gd name="connsiteY5" fmla="*/ 1752424 h 1752424"/>
                    <a:gd name="connsiteX6" fmla="*/ 0 w 2032812"/>
                    <a:gd name="connsiteY6" fmla="*/ 876212 h 1752424"/>
                    <a:gd name="connsiteX0" fmla="*/ 0 w 2032812"/>
                    <a:gd name="connsiteY0" fmla="*/ 876212 h 1764600"/>
                    <a:gd name="connsiteX1" fmla="*/ 438106 w 2032812"/>
                    <a:gd name="connsiteY1" fmla="*/ 0 h 1764600"/>
                    <a:gd name="connsiteX2" fmla="*/ 1594706 w 2032812"/>
                    <a:gd name="connsiteY2" fmla="*/ 0 h 1764600"/>
                    <a:gd name="connsiteX3" fmla="*/ 2032812 w 2032812"/>
                    <a:gd name="connsiteY3" fmla="*/ 876212 h 1764600"/>
                    <a:gd name="connsiteX4" fmla="*/ 1594706 w 2032812"/>
                    <a:gd name="connsiteY4" fmla="*/ 1752424 h 1764600"/>
                    <a:gd name="connsiteX5" fmla="*/ 1005949 w 2032812"/>
                    <a:gd name="connsiteY5" fmla="*/ 1764600 h 1764600"/>
                    <a:gd name="connsiteX6" fmla="*/ 438106 w 2032812"/>
                    <a:gd name="connsiteY6" fmla="*/ 1752424 h 1764600"/>
                    <a:gd name="connsiteX7" fmla="*/ 0 w 2032812"/>
                    <a:gd name="connsiteY7" fmla="*/ 876212 h 1764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2812" h="1764600">
                      <a:moveTo>
                        <a:pt x="0" y="876212"/>
                      </a:moveTo>
                      <a:lnTo>
                        <a:pt x="438106" y="0"/>
                      </a:lnTo>
                      <a:lnTo>
                        <a:pt x="1594706" y="0"/>
                      </a:lnTo>
                      <a:lnTo>
                        <a:pt x="2032812" y="876212"/>
                      </a:lnTo>
                      <a:lnTo>
                        <a:pt x="1594706" y="1752424"/>
                      </a:lnTo>
                      <a:lnTo>
                        <a:pt x="1005949" y="1764600"/>
                      </a:lnTo>
                      <a:lnTo>
                        <a:pt x="438106" y="1752424"/>
                      </a:lnTo>
                      <a:lnTo>
                        <a:pt x="0" y="8762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 algn="ctr">
                  <a:solidFill>
                    <a:srgbClr val="4C5BDC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91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983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974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966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957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949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940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932" algn="l" defTabSz="685983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3916">
                    <a:defRPr/>
                  </a:pPr>
                  <a:r>
                    <a:rPr lang="en-US" sz="1200" kern="0" dirty="0">
                      <a:solidFill>
                        <a:srgbClr val="0A091B"/>
                      </a:solidFill>
                      <a:latin typeface="Roboto"/>
                    </a:rPr>
                    <a:t>Db client</a:t>
                  </a: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588D5A-03A7-BB0D-DE84-4BCB5DFDAE90}"/>
                  </a:ext>
                </a:extLst>
              </p:cNvPr>
              <p:cNvSpPr/>
              <p:nvPr/>
            </p:nvSpPr>
            <p:spPr>
              <a:xfrm>
                <a:off x="1357952" y="4408407"/>
                <a:ext cx="2156821" cy="1725693"/>
              </a:xfrm>
              <a:prstGeom prst="rect">
                <a:avLst/>
              </a:prstGeom>
              <a:noFill/>
              <a:ln w="12700" cap="flat" cmpd="sng" algn="ctr">
                <a:solidFill>
                  <a:srgbClr val="4C5BDC"/>
                </a:solidFill>
                <a:prstDash val="dash"/>
              </a:ln>
              <a:effectLst/>
            </p:spPr>
            <p:txBody>
  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3916">
                  <a:defRPr/>
                </a:pPr>
                <a:endParaRPr lang="en-US" sz="1397" kern="0">
                  <a:solidFill>
                    <a:srgbClr val="0A091B"/>
                  </a:solidFill>
                  <a:latin typeface="Roboto"/>
                </a:endParaRPr>
              </a:p>
            </p:txBody>
          </p:sp>
        </p:grpSp>
        <p:grpSp>
          <p:nvGrpSpPr>
            <p:cNvPr id="21" name="Graphic 2">
              <a:extLst>
                <a:ext uri="{FF2B5EF4-FFF2-40B4-BE49-F238E27FC236}">
                  <a16:creationId xmlns:a16="http://schemas.microsoft.com/office/drawing/2014/main" id="{48B7D63F-46CC-E2CB-27A7-9BAF71974281}"/>
                </a:ext>
              </a:extLst>
            </p:cNvPr>
            <p:cNvGrpSpPr/>
            <p:nvPr/>
          </p:nvGrpSpPr>
          <p:grpSpPr>
            <a:xfrm>
              <a:off x="729276" y="3679172"/>
              <a:ext cx="136376" cy="154564"/>
              <a:chOff x="1617979" y="3189503"/>
              <a:chExt cx="76894" cy="87150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9043552-DEF8-6AB4-2F11-26C5F92957C5}"/>
                  </a:ext>
                </a:extLst>
              </p:cNvPr>
              <p:cNvSpPr/>
              <p:nvPr/>
            </p:nvSpPr>
            <p:spPr>
              <a:xfrm>
                <a:off x="1617979" y="3198141"/>
                <a:ext cx="9812" cy="69865"/>
              </a:xfrm>
              <a:custGeom>
                <a:avLst/>
                <a:gdLst>
                  <a:gd name="connsiteX0" fmla="*/ 0 w 9812"/>
                  <a:gd name="connsiteY0" fmla="*/ 59251 h 69865"/>
                  <a:gd name="connsiteX1" fmla="*/ 9003 w 9812"/>
                  <a:gd name="connsiteY1" fmla="*/ 69866 h 69865"/>
                  <a:gd name="connsiteX2" fmla="*/ 9813 w 9812"/>
                  <a:gd name="connsiteY2" fmla="*/ 68895 h 69865"/>
                  <a:gd name="connsiteX3" fmla="*/ 9813 w 9812"/>
                  <a:gd name="connsiteY3" fmla="*/ 1027 h 69865"/>
                  <a:gd name="connsiteX4" fmla="*/ 9003 w 9812"/>
                  <a:gd name="connsiteY4" fmla="*/ 0 h 69865"/>
                  <a:gd name="connsiteX5" fmla="*/ 0 w 9812"/>
                  <a:gd name="connsiteY5" fmla="*/ 10611 h 69865"/>
                  <a:gd name="connsiteX6" fmla="*/ 0 w 9812"/>
                  <a:gd name="connsiteY6" fmla="*/ 59251 h 6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12" h="69865">
                    <a:moveTo>
                      <a:pt x="0" y="59251"/>
                    </a:moveTo>
                    <a:lnTo>
                      <a:pt x="9003" y="69866"/>
                    </a:lnTo>
                    <a:lnTo>
                      <a:pt x="9813" y="68895"/>
                    </a:lnTo>
                    <a:lnTo>
                      <a:pt x="9813" y="1027"/>
                    </a:lnTo>
                    <a:lnTo>
                      <a:pt x="9003" y="0"/>
                    </a:lnTo>
                    <a:lnTo>
                      <a:pt x="0" y="10611"/>
                    </a:lnTo>
                    <a:lnTo>
                      <a:pt x="0" y="59251"/>
                    </a:lnTo>
                    <a:close/>
                  </a:path>
                </a:pathLst>
              </a:custGeom>
              <a:solidFill>
                <a:srgbClr val="3E3E3E"/>
              </a:solidFill>
              <a:ln w="3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2732">
                  <a:defRPr/>
                </a:pPr>
                <a:endParaRPr lang="en-RU" sz="3594" kern="0">
                  <a:solidFill>
                    <a:srgbClr val="302E47"/>
                  </a:solidFill>
                  <a:latin typeface="Tahoma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142BFFE-EFA5-2B61-8857-DF6532209B8A}"/>
                  </a:ext>
                </a:extLst>
              </p:cNvPr>
              <p:cNvSpPr/>
              <p:nvPr/>
            </p:nvSpPr>
            <p:spPr>
              <a:xfrm>
                <a:off x="1626981" y="3189503"/>
                <a:ext cx="17930" cy="87150"/>
              </a:xfrm>
              <a:custGeom>
                <a:avLst/>
                <a:gdLst>
                  <a:gd name="connsiteX0" fmla="*/ 0 w 17930"/>
                  <a:gd name="connsiteY0" fmla="*/ 78503 h 87150"/>
                  <a:gd name="connsiteX1" fmla="*/ 17204 w 17930"/>
                  <a:gd name="connsiteY1" fmla="*/ 87151 h 87150"/>
                  <a:gd name="connsiteX2" fmla="*/ 17920 w 17930"/>
                  <a:gd name="connsiteY2" fmla="*/ 85991 h 87150"/>
                  <a:gd name="connsiteX3" fmla="*/ 17930 w 17930"/>
                  <a:gd name="connsiteY3" fmla="*/ 907 h 87150"/>
                  <a:gd name="connsiteX4" fmla="*/ 17215 w 17930"/>
                  <a:gd name="connsiteY4" fmla="*/ 0 h 87150"/>
                  <a:gd name="connsiteX5" fmla="*/ 0 w 17930"/>
                  <a:gd name="connsiteY5" fmla="*/ 8621 h 87150"/>
                  <a:gd name="connsiteX6" fmla="*/ 0 w 17930"/>
                  <a:gd name="connsiteY6" fmla="*/ 78503 h 8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30" h="87150">
                    <a:moveTo>
                      <a:pt x="0" y="78503"/>
                    </a:moveTo>
                    <a:lnTo>
                      <a:pt x="17204" y="87151"/>
                    </a:lnTo>
                    <a:lnTo>
                      <a:pt x="17920" y="85991"/>
                    </a:lnTo>
                    <a:lnTo>
                      <a:pt x="17930" y="907"/>
                    </a:lnTo>
                    <a:lnTo>
                      <a:pt x="17215" y="0"/>
                    </a:lnTo>
                    <a:lnTo>
                      <a:pt x="0" y="8621"/>
                    </a:lnTo>
                    <a:lnTo>
                      <a:pt x="0" y="78503"/>
                    </a:lnTo>
                    <a:close/>
                  </a:path>
                </a:pathLst>
              </a:custGeom>
              <a:solidFill>
                <a:srgbClr val="505050"/>
              </a:solidFill>
              <a:ln w="3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2732">
                  <a:defRPr/>
                </a:pPr>
                <a:endParaRPr lang="en-RU" sz="3594" kern="0">
                  <a:solidFill>
                    <a:srgbClr val="302E47"/>
                  </a:solidFill>
                  <a:latin typeface="Tahoma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C3D6DC-9EBB-71C5-26D9-6D6938957E58}"/>
                  </a:ext>
                </a:extLst>
              </p:cNvPr>
              <p:cNvSpPr/>
              <p:nvPr/>
            </p:nvSpPr>
            <p:spPr>
              <a:xfrm>
                <a:off x="1684863" y="3198148"/>
                <a:ext cx="10010" cy="69858"/>
              </a:xfrm>
              <a:custGeom>
                <a:avLst/>
                <a:gdLst>
                  <a:gd name="connsiteX0" fmla="*/ 10010 w 10010"/>
                  <a:gd name="connsiteY0" fmla="*/ 10605 h 69858"/>
                  <a:gd name="connsiteX1" fmla="*/ 1007 w 10010"/>
                  <a:gd name="connsiteY1" fmla="*/ 0 h 69858"/>
                  <a:gd name="connsiteX2" fmla="*/ 0 w 10010"/>
                  <a:gd name="connsiteY2" fmla="*/ 320 h 69858"/>
                  <a:gd name="connsiteX3" fmla="*/ 201 w 10010"/>
                  <a:gd name="connsiteY3" fmla="*/ 68992 h 69858"/>
                  <a:gd name="connsiteX4" fmla="*/ 1007 w 10010"/>
                  <a:gd name="connsiteY4" fmla="*/ 69859 h 69858"/>
                  <a:gd name="connsiteX5" fmla="*/ 10010 w 10010"/>
                  <a:gd name="connsiteY5" fmla="*/ 59248 h 69858"/>
                  <a:gd name="connsiteX6" fmla="*/ 10010 w 10010"/>
                  <a:gd name="connsiteY6" fmla="*/ 10605 h 6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10" h="69858">
                    <a:moveTo>
                      <a:pt x="10010" y="10605"/>
                    </a:moveTo>
                    <a:lnTo>
                      <a:pt x="1007" y="0"/>
                    </a:lnTo>
                    <a:lnTo>
                      <a:pt x="0" y="320"/>
                    </a:lnTo>
                    <a:lnTo>
                      <a:pt x="201" y="68992"/>
                    </a:lnTo>
                    <a:lnTo>
                      <a:pt x="1007" y="69859"/>
                    </a:lnTo>
                    <a:lnTo>
                      <a:pt x="10010" y="59248"/>
                    </a:lnTo>
                    <a:lnTo>
                      <a:pt x="10010" y="10605"/>
                    </a:lnTo>
                    <a:close/>
                  </a:path>
                </a:pathLst>
              </a:custGeom>
              <a:solidFill>
                <a:srgbClr val="656565"/>
              </a:solidFill>
              <a:ln w="3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2732">
                  <a:defRPr/>
                </a:pPr>
                <a:endParaRPr lang="en-RU" sz="3594" kern="0">
                  <a:solidFill>
                    <a:srgbClr val="302E47"/>
                  </a:solidFill>
                  <a:latin typeface="Tahoma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880A31B-0D3C-46A5-ABD6-B0D61EFA9473}"/>
                  </a:ext>
                </a:extLst>
              </p:cNvPr>
              <p:cNvSpPr/>
              <p:nvPr/>
            </p:nvSpPr>
            <p:spPr>
              <a:xfrm>
                <a:off x="1667843" y="3189503"/>
                <a:ext cx="18023" cy="87150"/>
              </a:xfrm>
              <a:custGeom>
                <a:avLst/>
                <a:gdLst>
                  <a:gd name="connsiteX0" fmla="*/ 823 w 18023"/>
                  <a:gd name="connsiteY0" fmla="*/ 87151 h 87150"/>
                  <a:gd name="connsiteX1" fmla="*/ 18024 w 18023"/>
                  <a:gd name="connsiteY1" fmla="*/ 78503 h 87150"/>
                  <a:gd name="connsiteX2" fmla="*/ 18024 w 18023"/>
                  <a:gd name="connsiteY2" fmla="*/ 8621 h 87150"/>
                  <a:gd name="connsiteX3" fmla="*/ 812 w 18023"/>
                  <a:gd name="connsiteY3" fmla="*/ 0 h 87150"/>
                  <a:gd name="connsiteX4" fmla="*/ 0 w 18023"/>
                  <a:gd name="connsiteY4" fmla="*/ 1107 h 87150"/>
                  <a:gd name="connsiteX5" fmla="*/ 10 w 18023"/>
                  <a:gd name="connsiteY5" fmla="*/ 85891 h 87150"/>
                  <a:gd name="connsiteX6" fmla="*/ 823 w 18023"/>
                  <a:gd name="connsiteY6" fmla="*/ 87151 h 8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23" h="87150">
                    <a:moveTo>
                      <a:pt x="823" y="87151"/>
                    </a:moveTo>
                    <a:lnTo>
                      <a:pt x="18024" y="78503"/>
                    </a:lnTo>
                    <a:lnTo>
                      <a:pt x="18024" y="8621"/>
                    </a:lnTo>
                    <a:lnTo>
                      <a:pt x="812" y="0"/>
                    </a:lnTo>
                    <a:lnTo>
                      <a:pt x="0" y="1107"/>
                    </a:lnTo>
                    <a:lnTo>
                      <a:pt x="10" y="85891"/>
                    </a:lnTo>
                    <a:lnTo>
                      <a:pt x="823" y="87151"/>
                    </a:lnTo>
                    <a:close/>
                  </a:path>
                </a:pathLst>
              </a:custGeom>
              <a:solidFill>
                <a:srgbClr val="878787"/>
              </a:solidFill>
              <a:ln w="3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2732">
                  <a:defRPr/>
                </a:pPr>
                <a:endParaRPr lang="en-RU" sz="3594" kern="0">
                  <a:solidFill>
                    <a:srgbClr val="302E47"/>
                  </a:solidFill>
                  <a:latin typeface="Tahoma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69E5A36-3BD6-60C0-489C-83E392CEAAEA}"/>
                  </a:ext>
                </a:extLst>
              </p:cNvPr>
              <p:cNvSpPr/>
              <p:nvPr/>
            </p:nvSpPr>
            <p:spPr>
              <a:xfrm>
                <a:off x="1644197" y="3189503"/>
                <a:ext cx="24458" cy="87150"/>
              </a:xfrm>
              <a:custGeom>
                <a:avLst/>
                <a:gdLst>
                  <a:gd name="connsiteX0" fmla="*/ 0 w 24458"/>
                  <a:gd name="connsiteY0" fmla="*/ 0 h 87150"/>
                  <a:gd name="connsiteX1" fmla="*/ 24458 w 24458"/>
                  <a:gd name="connsiteY1" fmla="*/ 0 h 87150"/>
                  <a:gd name="connsiteX2" fmla="*/ 24458 w 24458"/>
                  <a:gd name="connsiteY2" fmla="*/ 87151 h 87150"/>
                  <a:gd name="connsiteX3" fmla="*/ 0 w 24458"/>
                  <a:gd name="connsiteY3" fmla="*/ 87151 h 87150"/>
                  <a:gd name="connsiteX4" fmla="*/ 0 w 24458"/>
                  <a:gd name="connsiteY4" fmla="*/ 0 h 8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58" h="87150">
                    <a:moveTo>
                      <a:pt x="0" y="0"/>
                    </a:moveTo>
                    <a:lnTo>
                      <a:pt x="24458" y="0"/>
                    </a:lnTo>
                    <a:lnTo>
                      <a:pt x="24458" y="87151"/>
                    </a:lnTo>
                    <a:lnTo>
                      <a:pt x="0" y="87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6565"/>
              </a:solidFill>
              <a:ln w="3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2732">
                  <a:defRPr/>
                </a:pPr>
                <a:endParaRPr lang="en-RU" sz="3594" kern="0">
                  <a:solidFill>
                    <a:srgbClr val="302E47"/>
                  </a:solidFill>
                  <a:latin typeface="Tahoma"/>
                </a:endParaRP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7380513-3B98-29C3-F348-CE994F7C1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2862"/>
                      </a14:imgEffect>
                      <a14:imgEffect>
                        <a14:saturation sat="2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6321" y="3458376"/>
              <a:ext cx="388788" cy="388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E20DDF-664A-0B1B-43CB-806155D755F2}"/>
                </a:ext>
              </a:extLst>
            </p:cNvPr>
            <p:cNvSpPr txBox="1"/>
            <p:nvPr/>
          </p:nvSpPr>
          <p:spPr>
            <a:xfrm>
              <a:off x="3326285" y="3458376"/>
              <a:ext cx="8114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S3 bucket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939F7-D27D-37A7-92F7-BF4E6FFE2879}"/>
                </a:ext>
              </a:extLst>
            </p:cNvPr>
            <p:cNvSpPr txBox="1"/>
            <p:nvPr/>
          </p:nvSpPr>
          <p:spPr>
            <a:xfrm>
              <a:off x="821140" y="3602557"/>
              <a:ext cx="564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8E5041-2BA6-FE07-1697-3484D535771D}"/>
                </a:ext>
              </a:extLst>
            </p:cNvPr>
            <p:cNvSpPr txBox="1"/>
            <p:nvPr/>
          </p:nvSpPr>
          <p:spPr>
            <a:xfrm>
              <a:off x="624694" y="1535709"/>
              <a:ext cx="4940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K8s</a:t>
              </a:r>
            </a:p>
          </p:txBody>
        </p:sp>
        <p:sp>
          <p:nvSpPr>
            <p:cNvPr id="35" name="Hexagon 45">
              <a:extLst>
                <a:ext uri="{FF2B5EF4-FFF2-40B4-BE49-F238E27FC236}">
                  <a16:creationId xmlns:a16="http://schemas.microsoft.com/office/drawing/2014/main" id="{9AF74D28-3A35-E01A-AD01-74AC4680FEB8}"/>
                </a:ext>
              </a:extLst>
            </p:cNvPr>
            <p:cNvSpPr/>
            <p:nvPr/>
          </p:nvSpPr>
          <p:spPr>
            <a:xfrm>
              <a:off x="2113211" y="2005473"/>
              <a:ext cx="712498" cy="618489"/>
            </a:xfrm>
            <a:custGeom>
              <a:avLst/>
              <a:gdLst>
                <a:gd name="connsiteX0" fmla="*/ 0 w 2032812"/>
                <a:gd name="connsiteY0" fmla="*/ 876212 h 1752424"/>
                <a:gd name="connsiteX1" fmla="*/ 438106 w 2032812"/>
                <a:gd name="connsiteY1" fmla="*/ 0 h 1752424"/>
                <a:gd name="connsiteX2" fmla="*/ 1594706 w 2032812"/>
                <a:gd name="connsiteY2" fmla="*/ 0 h 1752424"/>
                <a:gd name="connsiteX3" fmla="*/ 2032812 w 2032812"/>
                <a:gd name="connsiteY3" fmla="*/ 876212 h 1752424"/>
                <a:gd name="connsiteX4" fmla="*/ 1594706 w 2032812"/>
                <a:gd name="connsiteY4" fmla="*/ 1752424 h 1752424"/>
                <a:gd name="connsiteX5" fmla="*/ 438106 w 2032812"/>
                <a:gd name="connsiteY5" fmla="*/ 1752424 h 1752424"/>
                <a:gd name="connsiteX6" fmla="*/ 0 w 2032812"/>
                <a:gd name="connsiteY6" fmla="*/ 876212 h 1752424"/>
                <a:gd name="connsiteX0" fmla="*/ 0 w 2032812"/>
                <a:gd name="connsiteY0" fmla="*/ 876212 h 1764600"/>
                <a:gd name="connsiteX1" fmla="*/ 438106 w 2032812"/>
                <a:gd name="connsiteY1" fmla="*/ 0 h 1764600"/>
                <a:gd name="connsiteX2" fmla="*/ 1594706 w 2032812"/>
                <a:gd name="connsiteY2" fmla="*/ 0 h 1764600"/>
                <a:gd name="connsiteX3" fmla="*/ 2032812 w 2032812"/>
                <a:gd name="connsiteY3" fmla="*/ 876212 h 1764600"/>
                <a:gd name="connsiteX4" fmla="*/ 1594706 w 2032812"/>
                <a:gd name="connsiteY4" fmla="*/ 1752424 h 1764600"/>
                <a:gd name="connsiteX5" fmla="*/ 1005949 w 2032812"/>
                <a:gd name="connsiteY5" fmla="*/ 1764600 h 1764600"/>
                <a:gd name="connsiteX6" fmla="*/ 438106 w 2032812"/>
                <a:gd name="connsiteY6" fmla="*/ 1752424 h 1764600"/>
                <a:gd name="connsiteX7" fmla="*/ 0 w 2032812"/>
                <a:gd name="connsiteY7" fmla="*/ 876212 h 176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2812" h="1764600">
                  <a:moveTo>
                    <a:pt x="0" y="876212"/>
                  </a:moveTo>
                  <a:lnTo>
                    <a:pt x="438106" y="0"/>
                  </a:lnTo>
                  <a:lnTo>
                    <a:pt x="1594706" y="0"/>
                  </a:lnTo>
                  <a:lnTo>
                    <a:pt x="2032812" y="876212"/>
                  </a:lnTo>
                  <a:lnTo>
                    <a:pt x="1594706" y="1752424"/>
                  </a:lnTo>
                  <a:lnTo>
                    <a:pt x="1005949" y="1764600"/>
                  </a:lnTo>
                  <a:lnTo>
                    <a:pt x="438106" y="1752424"/>
                  </a:lnTo>
                  <a:lnTo>
                    <a:pt x="0" y="876212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4C5BDC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3916">
                <a:defRPr/>
              </a:pPr>
              <a:r>
                <a:rPr lang="en-US" sz="1200" kern="0" dirty="0" err="1">
                  <a:solidFill>
                    <a:srgbClr val="0A091B"/>
                  </a:solidFill>
                  <a:latin typeface="Roboto"/>
                </a:rPr>
                <a:t>kanister</a:t>
              </a:r>
              <a:endParaRPr lang="en-US" sz="1200" kern="0" dirty="0">
                <a:solidFill>
                  <a:srgbClr val="0A091B"/>
                </a:solidFill>
                <a:latin typeface="Roboto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0AA8B2-A674-A1C8-4E13-AD432FB2FBFC}"/>
                </a:ext>
              </a:extLst>
            </p:cNvPr>
            <p:cNvSpPr/>
            <p:nvPr/>
          </p:nvSpPr>
          <p:spPr>
            <a:xfrm>
              <a:off x="1906365" y="1890569"/>
              <a:ext cx="1075421" cy="860455"/>
            </a:xfrm>
            <a:prstGeom prst="rect">
              <a:avLst/>
            </a:prstGeom>
            <a:noFill/>
            <a:ln w="12700" cap="flat" cmpd="sng" algn="ctr">
              <a:solidFill>
                <a:srgbClr val="4C5BDC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3916">
                <a:defRPr/>
              </a:pPr>
              <a:endParaRPr lang="en-US" sz="1397" kern="0">
                <a:solidFill>
                  <a:srgbClr val="0A091B"/>
                </a:solidFill>
                <a:latin typeface="Roboto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FBCF36-4A1F-8717-4D8E-540FF7ACF64B}"/>
                </a:ext>
              </a:extLst>
            </p:cNvPr>
            <p:cNvCxnSpPr>
              <a:cxnSpLocks/>
              <a:stCxn id="35" idx="5"/>
              <a:endCxn id="9" idx="0"/>
            </p:cNvCxnSpPr>
            <p:nvPr/>
          </p:nvCxnSpPr>
          <p:spPr>
            <a:xfrm flipH="1">
              <a:off x="1805966" y="2623962"/>
              <a:ext cx="659829" cy="618462"/>
            </a:xfrm>
            <a:prstGeom prst="line">
              <a:avLst/>
            </a:prstGeom>
            <a:noFill/>
            <a:ln w="31750" cap="sq" cmpd="sng" algn="ctr">
              <a:solidFill>
                <a:srgbClr val="C2D7FF">
                  <a:lumMod val="75000"/>
                </a:srgbClr>
              </a:solidFill>
              <a:prstDash val="sysDot"/>
              <a:bevel/>
              <a:headEnd type="none"/>
              <a:tailEnd type="none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686388-32A1-D31D-78FD-9E6790D999D8}"/>
                </a:ext>
              </a:extLst>
            </p:cNvPr>
            <p:cNvCxnSpPr>
              <a:cxnSpLocks/>
              <a:stCxn id="35" idx="5"/>
            </p:cNvCxnSpPr>
            <p:nvPr/>
          </p:nvCxnSpPr>
          <p:spPr>
            <a:xfrm>
              <a:off x="2465795" y="2623962"/>
              <a:ext cx="290482" cy="618462"/>
            </a:xfrm>
            <a:prstGeom prst="line">
              <a:avLst/>
            </a:prstGeom>
            <a:noFill/>
            <a:ln w="31750" cap="sq" cmpd="sng" algn="ctr">
              <a:solidFill>
                <a:srgbClr val="C2D7FF">
                  <a:lumMod val="75000"/>
                </a:srgbClr>
              </a:solidFill>
              <a:prstDash val="sysDot"/>
              <a:bevel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5023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04CF-9AAC-D440-E36D-2F1FC921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 of </a:t>
            </a:r>
            <a:r>
              <a:rPr lang="en-US" dirty="0" err="1"/>
              <a:t>kanister</a:t>
            </a:r>
            <a:r>
              <a:rPr lang="en-US" dirty="0"/>
              <a:t>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A4EE0-80F4-D086-9826-0003F7EB6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shipped backup off from RDS into object storage</a:t>
            </a:r>
          </a:p>
          <a:p>
            <a:r>
              <a:rPr lang="en-US" dirty="0"/>
              <a:t>We ran all operations on K8s runners</a:t>
            </a:r>
          </a:p>
          <a:p>
            <a:r>
              <a:rPr lang="en-US" dirty="0"/>
              <a:t>We can have blueprints and for all services in the same catalog in K8s</a:t>
            </a:r>
          </a:p>
          <a:p>
            <a:r>
              <a:rPr lang="en-US" dirty="0"/>
              <a:t>We have backups metadata (</a:t>
            </a:r>
            <a:r>
              <a:rPr lang="en-US" dirty="0" err="1"/>
              <a:t>actionsets</a:t>
            </a:r>
            <a:r>
              <a:rPr lang="en-US" dirty="0"/>
              <a:t>) in K8s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0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D6E6-F95C-0A59-F097-D32A4637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Kanister</a:t>
            </a:r>
            <a:r>
              <a:rPr lang="en-US" dirty="0"/>
              <a:t> integrations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E696-BDFA-B58C-1BDB-49E6C4B41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Kanister</a:t>
            </a:r>
            <a:r>
              <a:rPr lang="en-US" dirty="0"/>
              <a:t>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30103-92F8-19CE-049E-1AA7650BE0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Custom Logic</a:t>
            </a:r>
          </a:p>
          <a:p>
            <a:pPr lvl="1"/>
            <a:r>
              <a:rPr lang="en-US" dirty="0" err="1"/>
              <a:t>KubeExec</a:t>
            </a:r>
            <a:endParaRPr lang="en-US" dirty="0"/>
          </a:p>
          <a:p>
            <a:pPr lvl="1"/>
            <a:r>
              <a:rPr lang="en-US" dirty="0" err="1"/>
              <a:t>KubeTask</a:t>
            </a:r>
            <a:endParaRPr lang="en-US" dirty="0"/>
          </a:p>
          <a:p>
            <a:r>
              <a:rPr lang="en-US" dirty="0"/>
              <a:t>Resource Lifecycle</a:t>
            </a:r>
          </a:p>
          <a:p>
            <a:pPr lvl="1"/>
            <a:r>
              <a:rPr lang="en-US" dirty="0"/>
              <a:t>Scale up/down workloads</a:t>
            </a:r>
          </a:p>
          <a:p>
            <a:pPr lvl="1"/>
            <a:r>
              <a:rPr lang="en-US" dirty="0" err="1"/>
              <a:t>KubeTask</a:t>
            </a:r>
            <a:r>
              <a:rPr lang="en-US" dirty="0"/>
              <a:t> with </a:t>
            </a:r>
            <a:r>
              <a:rPr lang="en-US" dirty="0" err="1"/>
              <a:t>kubectl</a:t>
            </a:r>
            <a:r>
              <a:rPr lang="en-US" dirty="0"/>
              <a:t> command</a:t>
            </a:r>
          </a:p>
          <a:p>
            <a:r>
              <a:rPr lang="en-US" dirty="0"/>
              <a:t>Handle PVC</a:t>
            </a:r>
          </a:p>
          <a:p>
            <a:pPr lvl="1"/>
            <a:r>
              <a:rPr lang="en-US" dirty="0"/>
              <a:t>Backup/Restore/</a:t>
            </a:r>
            <a:r>
              <a:rPr lang="en-US" dirty="0" err="1"/>
              <a:t>DeleteData</a:t>
            </a:r>
            <a:endParaRPr lang="en-US" dirty="0"/>
          </a:p>
          <a:p>
            <a:pPr lvl="1"/>
            <a:r>
              <a:rPr lang="en-US" dirty="0" err="1"/>
              <a:t>PrepareData</a:t>
            </a:r>
            <a:endParaRPr lang="en-US" dirty="0"/>
          </a:p>
          <a:p>
            <a:r>
              <a:rPr lang="en-US" dirty="0"/>
              <a:t>Volume Snapshots</a:t>
            </a:r>
          </a:p>
          <a:p>
            <a:pPr lvl="1"/>
            <a:r>
              <a:rPr lang="en-US" dirty="0"/>
              <a:t>Create/Restore/Delete</a:t>
            </a:r>
          </a:p>
          <a:p>
            <a:r>
              <a:rPr lang="en-US" dirty="0"/>
              <a:t>Amazon RDS</a:t>
            </a:r>
          </a:p>
          <a:p>
            <a:pPr lvl="1"/>
            <a:r>
              <a:rPr lang="en-US" dirty="0"/>
              <a:t>Create/Restore/Delete</a:t>
            </a:r>
          </a:p>
          <a:p>
            <a:pPr lvl="1"/>
            <a:r>
              <a:rPr lang="en-US" dirty="0" err="1"/>
              <a:t>ExportSnapshotToRegion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E3870-5B15-71C6-0F8F-598F79916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Providers supported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56D44-9FBB-2F98-C526-9F1C92E7A5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Object Storage</a:t>
            </a:r>
          </a:p>
          <a:p>
            <a:pPr lvl="1"/>
            <a:r>
              <a:rPr lang="en-US" dirty="0"/>
              <a:t>Amazon S3</a:t>
            </a:r>
          </a:p>
          <a:p>
            <a:pPr lvl="1"/>
            <a:r>
              <a:rPr lang="en-US" dirty="0"/>
              <a:t>S3 Compliant</a:t>
            </a:r>
          </a:p>
          <a:p>
            <a:pPr lvl="1"/>
            <a:r>
              <a:rPr lang="en-US" dirty="0"/>
              <a:t>Azure Blob</a:t>
            </a:r>
          </a:p>
          <a:p>
            <a:pPr lvl="1"/>
            <a:r>
              <a:rPr lang="en-US" dirty="0"/>
              <a:t>Google Cloud Storage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Block/File Storage (in-tree)</a:t>
            </a:r>
          </a:p>
          <a:p>
            <a:pPr lvl="1"/>
            <a:r>
              <a:rPr lang="en-US" dirty="0"/>
              <a:t>Amazon EBS/EFS</a:t>
            </a:r>
          </a:p>
          <a:p>
            <a:pPr lvl="1"/>
            <a:r>
              <a:rPr lang="en-US" dirty="0"/>
              <a:t>Azure Disk</a:t>
            </a:r>
          </a:p>
          <a:p>
            <a:pPr lvl="1"/>
            <a:r>
              <a:rPr lang="en-US" dirty="0"/>
              <a:t>Google Persistent Disk</a:t>
            </a:r>
          </a:p>
          <a:p>
            <a:pPr lvl="1"/>
            <a:r>
              <a:rPr lang="en-US" dirty="0"/>
              <a:t>IBM Disk</a:t>
            </a:r>
          </a:p>
          <a:p>
            <a:pPr lvl="1"/>
            <a:r>
              <a:rPr lang="en-US" dirty="0"/>
              <a:t>CSI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5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6940-EF94-F598-A39B-3958DE93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72A1C-9C79-D0B1-C3A2-56F7ABC94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Kanister</a:t>
            </a:r>
            <a:r>
              <a:rPr lang="en-US" dirty="0"/>
              <a:t> resources: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C34CC0-82E0-3A96-CDC9-F08E748276B2}"/>
              </a:ext>
            </a:extLst>
          </p:cNvPr>
          <p:cNvGrpSpPr/>
          <p:nvPr/>
        </p:nvGrpSpPr>
        <p:grpSpPr>
          <a:xfrm>
            <a:off x="726668" y="2004630"/>
            <a:ext cx="2141362" cy="1134240"/>
            <a:chOff x="893714" y="2952923"/>
            <a:chExt cx="2855148" cy="15123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B50525-F5BA-1E2F-C4AA-84D0F4340324}"/>
                </a:ext>
              </a:extLst>
            </p:cNvPr>
            <p:cNvGrpSpPr/>
            <p:nvPr/>
          </p:nvGrpSpPr>
          <p:grpSpPr>
            <a:xfrm>
              <a:off x="893714" y="2952923"/>
              <a:ext cx="2855148" cy="307775"/>
              <a:chOff x="893714" y="2952923"/>
              <a:chExt cx="2855148" cy="30777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7AC1EF1-5DDE-B40C-299B-18B337DEE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714" y="2977054"/>
                <a:ext cx="236483" cy="23648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0D85FA-DD86-A083-50FE-CCCC7C84C4DB}"/>
                  </a:ext>
                </a:extLst>
              </p:cNvPr>
              <p:cNvSpPr txBox="1"/>
              <p:nvPr/>
            </p:nvSpPr>
            <p:spPr>
              <a:xfrm>
                <a:off x="1130197" y="2952923"/>
                <a:ext cx="2618665" cy="307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Montserrat" pitchFamily="2" charset="7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github.com/kanisterio/kanister</a:t>
                </a:r>
                <a:endParaRPr lang="en-US" sz="900" dirty="0">
                  <a:latin typeface="Montserrat" pitchFamily="2" charset="7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0D4B08-923B-4442-1AD7-FA476DFD48C5}"/>
                </a:ext>
              </a:extLst>
            </p:cNvPr>
            <p:cNvGrpSpPr/>
            <p:nvPr/>
          </p:nvGrpSpPr>
          <p:grpSpPr>
            <a:xfrm>
              <a:off x="900958" y="3331747"/>
              <a:ext cx="1388104" cy="307776"/>
              <a:chOff x="900958" y="3331747"/>
              <a:chExt cx="1388104" cy="307776"/>
            </a:xfrm>
          </p:grpSpPr>
          <p:pic>
            <p:nvPicPr>
              <p:cNvPr id="13" name="Picture 4" descr="Black twitter icon - Free black social icons">
                <a:extLst>
                  <a:ext uri="{FF2B5EF4-FFF2-40B4-BE49-F238E27FC236}">
                    <a16:creationId xmlns:a16="http://schemas.microsoft.com/office/drawing/2014/main" id="{C746D5F9-9812-E02A-C568-02206C9F9D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958" y="3376159"/>
                <a:ext cx="241607" cy="241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8D823-5591-430A-FA64-C2ACB53F5AF9}"/>
                  </a:ext>
                </a:extLst>
              </p:cNvPr>
              <p:cNvSpPr txBox="1"/>
              <p:nvPr/>
            </p:nvSpPr>
            <p:spPr>
              <a:xfrm>
                <a:off x="1130197" y="3331747"/>
                <a:ext cx="1158865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latin typeface="Montserrat" pitchFamily="2" charset="7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@kanisterio</a:t>
                </a:r>
                <a:endParaRPr lang="en-US" sz="900">
                  <a:latin typeface="Montserrat" pitchFamily="2" charset="77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B60784-50D2-C865-1264-56412DA76342}"/>
                </a:ext>
              </a:extLst>
            </p:cNvPr>
            <p:cNvGrpSpPr/>
            <p:nvPr/>
          </p:nvGrpSpPr>
          <p:grpSpPr>
            <a:xfrm>
              <a:off x="907789" y="3750653"/>
              <a:ext cx="1342345" cy="307776"/>
              <a:chOff x="907789" y="3750653"/>
              <a:chExt cx="1342345" cy="307776"/>
            </a:xfrm>
          </p:grpSpPr>
          <p:pic>
            <p:nvPicPr>
              <p:cNvPr id="11" name="Picture 6" descr="New Slack Logo 2019 PNG Transparent &amp;amp; SVG Vector - Freebie Supply">
                <a:extLst>
                  <a:ext uri="{FF2B5EF4-FFF2-40B4-BE49-F238E27FC236}">
                    <a16:creationId xmlns:a16="http://schemas.microsoft.com/office/drawing/2014/main" id="{B886AC06-661E-C1B8-4029-4DC60383F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07789" y="3777767"/>
                <a:ext cx="234776" cy="234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2D0C7E-6828-C6E5-F523-2BC78FC7F54A}"/>
                  </a:ext>
                </a:extLst>
              </p:cNvPr>
              <p:cNvSpPr txBox="1"/>
              <p:nvPr/>
            </p:nvSpPr>
            <p:spPr>
              <a:xfrm>
                <a:off x="1142565" y="3750653"/>
                <a:ext cx="1107569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latin typeface="Montserrat" pitchFamily="2" charset="77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#kanisterio</a:t>
                </a:r>
                <a:endParaRPr lang="en-US" sz="900">
                  <a:latin typeface="Montserrat" pitchFamily="2" charset="77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2BE2B3-1A5E-E137-CF95-4949EEAE78E5}"/>
                </a:ext>
              </a:extLst>
            </p:cNvPr>
            <p:cNvGrpSpPr/>
            <p:nvPr/>
          </p:nvGrpSpPr>
          <p:grpSpPr>
            <a:xfrm>
              <a:off x="907790" y="4157467"/>
              <a:ext cx="1772404" cy="307776"/>
              <a:chOff x="907790" y="4157467"/>
              <a:chExt cx="1772404" cy="307776"/>
            </a:xfrm>
          </p:grpSpPr>
          <p:pic>
            <p:nvPicPr>
              <p:cNvPr id="9" name="Picture 12" descr="Black link 7 icon - Free black link icons">
                <a:extLst>
                  <a:ext uri="{FF2B5EF4-FFF2-40B4-BE49-F238E27FC236}">
                    <a16:creationId xmlns:a16="http://schemas.microsoft.com/office/drawing/2014/main" id="{0E37FCF9-EE1F-322A-6EF6-1CA685A69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790" y="4178580"/>
                <a:ext cx="234775" cy="234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DCFA45-FAD1-2B36-8DEC-123C5B78F70D}"/>
                  </a:ext>
                </a:extLst>
              </p:cNvPr>
              <p:cNvSpPr txBox="1"/>
              <p:nvPr/>
            </p:nvSpPr>
            <p:spPr>
              <a:xfrm>
                <a:off x="1130197" y="4157467"/>
                <a:ext cx="154999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Montserrat" pitchFamily="2" charset="77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tiny.cc/kanisterio</a:t>
                </a:r>
                <a:endParaRPr lang="en-US" sz="900" dirty="0">
                  <a:latin typeface="Montserrat" pitchFamily="2" charset="77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BF36091-BB52-2A5B-C7CE-E1536E46FA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9902" y="1624372"/>
            <a:ext cx="4717330" cy="2164376"/>
          </a:xfrm>
          <a:prstGeom prst="rect">
            <a:avLst/>
          </a:prstGeom>
        </p:spPr>
      </p:pic>
      <p:pic>
        <p:nvPicPr>
          <p:cNvPr id="18" name="Picture 1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DA7CB6-B9F8-4455-BBB6-61279ABA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668" y="3231447"/>
            <a:ext cx="1626553" cy="16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75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937C-2710-7BAD-F5FC-2108D180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Motivation: Data on Kubernetes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8E096-DE3C-EF99-7059-8D5C2165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Myth: everything is stateless on Kubernetes</a:t>
            </a:r>
          </a:p>
          <a:p>
            <a:pPr lvl="1"/>
            <a:r>
              <a:rPr lang="en-US" dirty="0"/>
              <a:t>Kubernetes cluster and application configuration has state</a:t>
            </a:r>
          </a:p>
          <a:p>
            <a:pPr lvl="1"/>
            <a:r>
              <a:rPr lang="en-US" dirty="0"/>
              <a:t>Secrets, RBAC, DNS,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CNCF Study 2020</a:t>
            </a:r>
            <a:r>
              <a:rPr lang="en-US" dirty="0"/>
              <a:t>: 55% of respondents running stateful workloads</a:t>
            </a:r>
          </a:p>
          <a:p>
            <a:pPr lvl="1"/>
            <a:r>
              <a:rPr lang="en-US" dirty="0">
                <a:ea typeface="Tahoma"/>
                <a:cs typeface="Tahoma"/>
              </a:rPr>
              <a:t>Audit requirements unsatisfied: proof of point in time cluster state configuration</a:t>
            </a:r>
          </a:p>
          <a:p>
            <a:r>
              <a:rPr lang="en-US" dirty="0">
                <a:ea typeface="Tahoma"/>
                <a:cs typeface="Tahoma"/>
              </a:rPr>
              <a:t>Myth: with </a:t>
            </a:r>
            <a:r>
              <a:rPr lang="en-US" dirty="0" err="1">
                <a:ea typeface="Tahoma"/>
                <a:cs typeface="Tahoma"/>
              </a:rPr>
              <a:t>GitOps</a:t>
            </a:r>
            <a:r>
              <a:rPr lang="en-US" dirty="0">
                <a:ea typeface="Tahoma"/>
                <a:cs typeface="Tahoma"/>
              </a:rPr>
              <a:t> I can recover a cluster with all applications</a:t>
            </a:r>
          </a:p>
          <a:p>
            <a:pPr lvl="1"/>
            <a:r>
              <a:rPr lang="en-US" dirty="0">
                <a:ea typeface="Tahoma"/>
                <a:cs typeface="Tahoma"/>
              </a:rPr>
              <a:t>Stateful workloads still need to backup artifacts outside the cluster</a:t>
            </a:r>
          </a:p>
          <a:p>
            <a:pPr lvl="1"/>
            <a:r>
              <a:rPr lang="en-US" dirty="0">
                <a:ea typeface="Tahoma"/>
                <a:cs typeface="Tahoma"/>
              </a:rPr>
              <a:t>Audit, forensics, point-in-time recovery concerns are still there</a:t>
            </a:r>
          </a:p>
          <a:p>
            <a:r>
              <a:rPr lang="en-US" dirty="0">
                <a:ea typeface="Tahoma"/>
                <a:cs typeface="Tahoma"/>
              </a:rPr>
              <a:t>Myth: with public cloud I am protected</a:t>
            </a:r>
          </a:p>
          <a:p>
            <a:pPr lvl="1"/>
            <a:r>
              <a:rPr lang="en-US" dirty="0">
                <a:ea typeface="Tahoma"/>
                <a:cs typeface="Tahoma"/>
              </a:rPr>
              <a:t>Cloud providers recommend you set up disaster recovery</a:t>
            </a:r>
          </a:p>
          <a:p>
            <a:r>
              <a:rPr lang="en-US" dirty="0">
                <a:ea typeface="Tahoma"/>
                <a:cs typeface="Tahoma"/>
              </a:rPr>
              <a:t>Myth: </a:t>
            </a:r>
            <a:r>
              <a:rPr lang="en-US" dirty="0" err="1">
                <a:ea typeface="Tahoma"/>
                <a:cs typeface="Tahoma"/>
              </a:rPr>
              <a:t>etcd</a:t>
            </a:r>
            <a:r>
              <a:rPr lang="en-US" dirty="0">
                <a:ea typeface="Tahoma"/>
                <a:cs typeface="Tahoma"/>
              </a:rPr>
              <a:t> backups protect Kubernetes data</a:t>
            </a:r>
          </a:p>
          <a:p>
            <a:pPr lvl="1"/>
            <a:r>
              <a:rPr lang="en-US" dirty="0" err="1">
                <a:ea typeface="Tahoma"/>
                <a:cs typeface="Tahoma"/>
              </a:rPr>
              <a:t>Etcd</a:t>
            </a:r>
            <a:r>
              <a:rPr lang="en-US" dirty="0">
                <a:ea typeface="Tahoma"/>
                <a:cs typeface="Tahoma"/>
              </a:rPr>
              <a:t> restore almost never gets applications into desired state</a:t>
            </a:r>
          </a:p>
          <a:p>
            <a:endParaRPr lang="en-US" dirty="0">
              <a:ea typeface="Tahoma"/>
              <a:cs typeface="Tahoma"/>
            </a:endParaRPr>
          </a:p>
          <a:p>
            <a:pPr lvl="1"/>
            <a:endParaRPr lang="en-US" dirty="0">
              <a:ea typeface="Tahoma"/>
              <a:cs typeface="Tahoma"/>
            </a:endParaRPr>
          </a:p>
          <a:p>
            <a:pPr lvl="1"/>
            <a:endParaRPr lang="en-US" dirty="0">
              <a:ea typeface="Tahoma"/>
              <a:cs typeface="Tahoma"/>
            </a:endParaRPr>
          </a:p>
          <a:p>
            <a:pPr lvl="1"/>
            <a:endParaRPr lang="en-US" dirty="0">
              <a:ea typeface="Tahoma"/>
              <a:cs typeface="Tahoma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5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C906D-5A8F-C9D6-57EE-FE7E5CA4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  <a:latin typeface="Montserrat" pitchFamily="2" charset="77"/>
                <a:cs typeface="Arial" charset="0"/>
              </a:rPr>
              <a:t>From Stateless to Stateful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56" name="Freeform: Shape 109">
            <a:extLst>
              <a:ext uri="{FF2B5EF4-FFF2-40B4-BE49-F238E27FC236}">
                <a16:creationId xmlns:a16="http://schemas.microsoft.com/office/drawing/2014/main" id="{B5F4EAE1-59E6-E9C7-33F6-5FF6B57BFC41}"/>
              </a:ext>
            </a:extLst>
          </p:cNvPr>
          <p:cNvSpPr/>
          <p:nvPr/>
        </p:nvSpPr>
        <p:spPr bwMode="auto">
          <a:xfrm rot="10800000" flipH="1">
            <a:off x="7721284" y="2639519"/>
            <a:ext cx="92562" cy="326855"/>
          </a:xfrm>
          <a:custGeom>
            <a:avLst/>
            <a:gdLst>
              <a:gd name="connsiteX0" fmla="*/ 0 w 0"/>
              <a:gd name="connsiteY0" fmla="*/ 754380 h 754380"/>
              <a:gd name="connsiteX1" fmla="*/ 0 w 0"/>
              <a:gd name="connsiteY1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0">
                  <a:srgbClr val="00E296">
                    <a:alpha val="0"/>
                  </a:srgbClr>
                </a:gs>
                <a:gs pos="100000">
                  <a:srgbClr val="00E296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4686">
              <a:defRPr/>
            </a:pPr>
            <a:r>
              <a:rPr lang="en-US" sz="1797">
                <a:solidFill>
                  <a:srgbClr val="FFFFFF"/>
                </a:solidFill>
                <a:latin typeface="Tahoma"/>
              </a:rPr>
              <a:t> </a:t>
            </a:r>
            <a:endParaRPr lang="ru-RU" sz="1797">
              <a:solidFill>
                <a:srgbClr val="FFFFFF"/>
              </a:solidFill>
              <a:latin typeface="Tahoma"/>
            </a:endParaRPr>
          </a:p>
        </p:txBody>
      </p:sp>
      <p:sp>
        <p:nvSpPr>
          <p:cNvPr id="57" name="Freeform: Shape 99">
            <a:extLst>
              <a:ext uri="{FF2B5EF4-FFF2-40B4-BE49-F238E27FC236}">
                <a16:creationId xmlns:a16="http://schemas.microsoft.com/office/drawing/2014/main" id="{EF85CA37-9D73-D52F-9F4F-BB40C7275ECF}"/>
              </a:ext>
            </a:extLst>
          </p:cNvPr>
          <p:cNvSpPr/>
          <p:nvPr/>
        </p:nvSpPr>
        <p:spPr bwMode="auto">
          <a:xfrm flipH="1">
            <a:off x="7643498" y="1533341"/>
            <a:ext cx="77786" cy="922984"/>
          </a:xfrm>
          <a:custGeom>
            <a:avLst/>
            <a:gdLst>
              <a:gd name="connsiteX0" fmla="*/ 0 w 0"/>
              <a:gd name="connsiteY0" fmla="*/ 754380 h 754380"/>
              <a:gd name="connsiteX1" fmla="*/ 0 w 0"/>
              <a:gd name="connsiteY1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0">
                  <a:srgbClr val="00E296">
                    <a:alpha val="0"/>
                  </a:srgbClr>
                </a:gs>
                <a:gs pos="100000">
                  <a:srgbClr val="00E296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4686">
              <a:defRPr/>
            </a:pPr>
            <a:r>
              <a:rPr lang="en-US" sz="1797">
                <a:solidFill>
                  <a:srgbClr val="FFFFFF"/>
                </a:solidFill>
                <a:latin typeface="Tahoma"/>
              </a:rPr>
              <a:t> </a:t>
            </a:r>
            <a:endParaRPr lang="ru-RU" sz="1797">
              <a:solidFill>
                <a:srgbClr val="FFFFFF"/>
              </a:solidFill>
              <a:latin typeface="Tahom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0546E3-5840-D260-E598-52D2AD50B48D}"/>
              </a:ext>
            </a:extLst>
          </p:cNvPr>
          <p:cNvSpPr txBox="1"/>
          <p:nvPr/>
        </p:nvSpPr>
        <p:spPr>
          <a:xfrm>
            <a:off x="252160" y="4465805"/>
            <a:ext cx="2017917" cy="12114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4686">
              <a:defRPr/>
            </a:pPr>
            <a:r>
              <a:rPr lang="en-US" sz="787" baseline="30000" dirty="0">
                <a:solidFill>
                  <a:sysClr val="windowText" lastClr="000000"/>
                </a:solidFill>
                <a:latin typeface="Tahoma"/>
              </a:rPr>
              <a:t>1</a:t>
            </a:r>
            <a:r>
              <a:rPr lang="en-US" sz="787" dirty="0">
                <a:solidFill>
                  <a:sysClr val="windowText" lastClr="000000"/>
                </a:solidFill>
                <a:latin typeface="Tahoma"/>
              </a:rPr>
              <a:t> </a:t>
            </a:r>
            <a:r>
              <a:rPr lang="en-US" sz="787" dirty="0">
                <a:solidFill>
                  <a:sysClr val="windowText" lastClr="000000"/>
                </a:solidFill>
                <a:latin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 Data on Kubernetes Report (N=500+)</a:t>
            </a:r>
            <a:endParaRPr lang="en-US" sz="787" dirty="0">
              <a:solidFill>
                <a:sysClr val="windowText" lastClr="000000"/>
              </a:solidFill>
              <a:latin typeface="Tahom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9B5B21-C403-F760-18B1-11757D270125}"/>
              </a:ext>
            </a:extLst>
          </p:cNvPr>
          <p:cNvSpPr txBox="1"/>
          <p:nvPr/>
        </p:nvSpPr>
        <p:spPr>
          <a:xfrm>
            <a:off x="7351771" y="1352660"/>
            <a:ext cx="739651" cy="26124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4686">
              <a:defRPr/>
            </a:pPr>
            <a:r>
              <a:rPr lang="en-US" sz="1098" b="1" dirty="0">
                <a:solidFill>
                  <a:sysClr val="windowText" lastClr="000000"/>
                </a:solidFill>
                <a:latin typeface="Tahoma"/>
              </a:rPr>
              <a:t>Today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FBE21FA-D54D-DB52-5DBB-64EDD59B01F2}"/>
              </a:ext>
            </a:extLst>
          </p:cNvPr>
          <p:cNvCxnSpPr>
            <a:cxnSpLocks/>
          </p:cNvCxnSpPr>
          <p:nvPr/>
        </p:nvCxnSpPr>
        <p:spPr>
          <a:xfrm>
            <a:off x="847608" y="2545864"/>
            <a:ext cx="7754777" cy="0"/>
          </a:xfrm>
          <a:prstGeom prst="line">
            <a:avLst/>
          </a:prstGeom>
          <a:ln w="34925">
            <a:gradFill>
              <a:gsLst>
                <a:gs pos="19000">
                  <a:schemeClr val="accent3">
                    <a:lumMod val="60000"/>
                    <a:lumOff val="40000"/>
                  </a:schemeClr>
                </a:gs>
                <a:gs pos="8700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60000"/>
                    <a:lumOff val="40000"/>
                    <a:alpha val="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4912C9F-A0A8-F869-4325-99CB9B3D27AC}"/>
              </a:ext>
            </a:extLst>
          </p:cNvPr>
          <p:cNvSpPr>
            <a:spLocks noChangeAspect="1"/>
          </p:cNvSpPr>
          <p:nvPr/>
        </p:nvSpPr>
        <p:spPr bwMode="auto">
          <a:xfrm>
            <a:off x="7586248" y="2407352"/>
            <a:ext cx="273220" cy="277024"/>
          </a:xfrm>
          <a:prstGeom prst="ellipse">
            <a:avLst/>
          </a:prstGeom>
          <a:solidFill>
            <a:schemeClr val="bg1"/>
          </a:solidFill>
          <a:ln w="50800" algn="ctr">
            <a:solidFill>
              <a:schemeClr val="accent3">
                <a:lumMod val="60000"/>
                <a:lumOff val="40000"/>
              </a:schemeClr>
            </a:solidFill>
            <a:round/>
            <a:headEnd/>
            <a:tailEnd/>
          </a:ln>
          <a:effectLst>
            <a:glow rad="63500">
              <a:srgbClr val="00E296">
                <a:alpha val="34000"/>
              </a:srgbClr>
            </a:glow>
          </a:effectLst>
        </p:spPr>
        <p:txBody>
          <a:bodyPr wrap="square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687">
              <a:defRPr/>
            </a:pPr>
            <a:endParaRPr lang="en-US" sz="1597" b="1" kern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pic>
        <p:nvPicPr>
          <p:cNvPr id="62" name="Google Shape;908;p15" descr="kubernetes-logo - Bosch ConnectedWorld Blog">
            <a:extLst>
              <a:ext uri="{FF2B5EF4-FFF2-40B4-BE49-F238E27FC236}">
                <a16:creationId xmlns:a16="http://schemas.microsoft.com/office/drawing/2014/main" id="{13770A33-CBF9-6B7B-E499-6848D3181DA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033" y="2283212"/>
            <a:ext cx="481480" cy="46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F832EC1C-3565-38A0-126D-CC07733E4278}"/>
              </a:ext>
            </a:extLst>
          </p:cNvPr>
          <p:cNvGrpSpPr/>
          <p:nvPr/>
        </p:nvGrpSpPr>
        <p:grpSpPr>
          <a:xfrm>
            <a:off x="731820" y="2778936"/>
            <a:ext cx="6919396" cy="1686961"/>
            <a:chOff x="1049377" y="4049908"/>
            <a:chExt cx="9242895" cy="2253447"/>
          </a:xfrm>
        </p:grpSpPr>
        <p:sp>
          <p:nvSpPr>
            <p:cNvPr id="64" name="Freeform: Shape 7">
              <a:extLst>
                <a:ext uri="{FF2B5EF4-FFF2-40B4-BE49-F238E27FC236}">
                  <a16:creationId xmlns:a16="http://schemas.microsoft.com/office/drawing/2014/main" id="{4B63DB3C-0652-F0C5-1791-9408A5EA0436}"/>
                </a:ext>
              </a:extLst>
            </p:cNvPr>
            <p:cNvSpPr/>
            <p:nvPr/>
          </p:nvSpPr>
          <p:spPr bwMode="auto">
            <a:xfrm>
              <a:off x="1049377" y="4049908"/>
              <a:ext cx="2283634" cy="1427641"/>
            </a:xfrm>
            <a:custGeom>
              <a:avLst/>
              <a:gdLst>
                <a:gd name="connsiteX0" fmla="*/ 0 w 5322849"/>
                <a:gd name="connsiteY0" fmla="*/ 0 h 780585"/>
                <a:gd name="connsiteX1" fmla="*/ 780585 w 5322849"/>
                <a:gd name="connsiteY1" fmla="*/ 780585 h 780585"/>
                <a:gd name="connsiteX2" fmla="*/ 5322849 w 5322849"/>
                <a:gd name="connsiteY2" fmla="*/ 780585 h 780585"/>
                <a:gd name="connsiteX0" fmla="*/ 0 w 5322849"/>
                <a:gd name="connsiteY0" fmla="*/ 0 h 780585"/>
                <a:gd name="connsiteX1" fmla="*/ 780585 w 5322849"/>
                <a:gd name="connsiteY1" fmla="*/ 780585 h 780585"/>
                <a:gd name="connsiteX2" fmla="*/ 5322849 w 5322849"/>
                <a:gd name="connsiteY2" fmla="*/ 780585 h 780585"/>
                <a:gd name="connsiteX0" fmla="*/ 0 w 5322849"/>
                <a:gd name="connsiteY0" fmla="*/ 0 h 780585"/>
                <a:gd name="connsiteX1" fmla="*/ 780585 w 5322849"/>
                <a:gd name="connsiteY1" fmla="*/ 780585 h 780585"/>
                <a:gd name="connsiteX2" fmla="*/ 5322849 w 5322849"/>
                <a:gd name="connsiteY2" fmla="*/ 780585 h 780585"/>
                <a:gd name="connsiteX0" fmla="*/ 0 w 5322849"/>
                <a:gd name="connsiteY0" fmla="*/ 0 h 780585"/>
                <a:gd name="connsiteX1" fmla="*/ 780585 w 5322849"/>
                <a:gd name="connsiteY1" fmla="*/ 780585 h 780585"/>
                <a:gd name="connsiteX2" fmla="*/ 5322849 w 5322849"/>
                <a:gd name="connsiteY2" fmla="*/ 780585 h 780585"/>
                <a:gd name="connsiteX0" fmla="*/ 0 w 5322849"/>
                <a:gd name="connsiteY0" fmla="*/ 0 h 780585"/>
                <a:gd name="connsiteX1" fmla="*/ 780585 w 5322849"/>
                <a:gd name="connsiteY1" fmla="*/ 780585 h 780585"/>
                <a:gd name="connsiteX2" fmla="*/ 5322849 w 5322849"/>
                <a:gd name="connsiteY2" fmla="*/ 780585 h 780585"/>
                <a:gd name="connsiteX0" fmla="*/ 0 w 3400046"/>
                <a:gd name="connsiteY0" fmla="*/ 0 h 780585"/>
                <a:gd name="connsiteX1" fmla="*/ 780585 w 3400046"/>
                <a:gd name="connsiteY1" fmla="*/ 780585 h 780585"/>
                <a:gd name="connsiteX2" fmla="*/ 3400046 w 3400046"/>
                <a:gd name="connsiteY2" fmla="*/ 780585 h 780585"/>
                <a:gd name="connsiteX0" fmla="*/ 0 w 2571104"/>
                <a:gd name="connsiteY0" fmla="*/ 0 h 789131"/>
                <a:gd name="connsiteX1" fmla="*/ 780585 w 2571104"/>
                <a:gd name="connsiteY1" fmla="*/ 780585 h 789131"/>
                <a:gd name="connsiteX2" fmla="*/ 2571104 w 2571104"/>
                <a:gd name="connsiteY2" fmla="*/ 789131 h 789131"/>
                <a:gd name="connsiteX0" fmla="*/ 0 w 2056754"/>
                <a:gd name="connsiteY0" fmla="*/ 0 h 784368"/>
                <a:gd name="connsiteX1" fmla="*/ 780585 w 2056754"/>
                <a:gd name="connsiteY1" fmla="*/ 780585 h 784368"/>
                <a:gd name="connsiteX2" fmla="*/ 2056754 w 2056754"/>
                <a:gd name="connsiteY2" fmla="*/ 784368 h 784368"/>
                <a:gd name="connsiteX0" fmla="*/ 0 w 1680516"/>
                <a:gd name="connsiteY0" fmla="*/ 0 h 784368"/>
                <a:gd name="connsiteX1" fmla="*/ 780585 w 1680516"/>
                <a:gd name="connsiteY1" fmla="*/ 780585 h 784368"/>
                <a:gd name="connsiteX2" fmla="*/ 1680516 w 1680516"/>
                <a:gd name="connsiteY2" fmla="*/ 784368 h 78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0516" h="784368">
                  <a:moveTo>
                    <a:pt x="0" y="0"/>
                  </a:moveTo>
                  <a:lnTo>
                    <a:pt x="780585" y="780585"/>
                  </a:lnTo>
                  <a:lnTo>
                    <a:pt x="1680516" y="784368"/>
                  </a:lnTo>
                </a:path>
              </a:pathLst>
            </a:custGeom>
            <a:noFill/>
            <a:ln>
              <a:solidFill>
                <a:srgbClr val="43FFC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453" tIns="34227" rIns="68453" bIns="342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4686">
                <a:defRPr/>
              </a:pPr>
              <a:endParaRPr lang="ru-RU" sz="1011">
                <a:solidFill>
                  <a:srgbClr val="FFFFFF"/>
                </a:solidFill>
                <a:latin typeface="Tahoma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10158A-E2A4-FE77-61B4-9CE5D20B9CBB}"/>
                </a:ext>
              </a:extLst>
            </p:cNvPr>
            <p:cNvGrpSpPr/>
            <p:nvPr/>
          </p:nvGrpSpPr>
          <p:grpSpPr>
            <a:xfrm>
              <a:off x="8619038" y="4630121"/>
              <a:ext cx="1673234" cy="1673234"/>
              <a:chOff x="7146122" y="2901673"/>
              <a:chExt cx="1673234" cy="1673234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AFAE13F-1C86-8DE4-7094-C907B65643FD}"/>
                  </a:ext>
                </a:extLst>
              </p:cNvPr>
              <p:cNvSpPr/>
              <p:nvPr/>
            </p:nvSpPr>
            <p:spPr bwMode="auto">
              <a:xfrm>
                <a:off x="7146122" y="2901673"/>
                <a:ext cx="1673234" cy="1673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5875">
                <a:gradFill>
                  <a:gsLst>
                    <a:gs pos="0">
                      <a:srgbClr val="43FFC0"/>
                    </a:gs>
                    <a:gs pos="100000">
                      <a:srgbClr val="43FFC0">
                        <a:alpha val="25000"/>
                      </a:srgbClr>
                    </a:gs>
                    <a:gs pos="65494">
                      <a:srgbClr val="43FFC0"/>
                    </a:gs>
                    <a:gs pos="29000">
                      <a:srgbClr val="43FFC0"/>
                    </a:gs>
                  </a:gsLst>
                  <a:lin ang="13200000" scaled="0"/>
                </a:gradFill>
                <a:headEnd type="none" w="med" len="med"/>
                <a:tailEnd type="none" w="med" len="med"/>
              </a:ln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453" tIns="34227" rIns="34227" bIns="6845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432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 sz="101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Tahoma"/>
                  <a:cs typeface="Segoe UI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D663A95-338C-E06D-6E22-B516D468065E}"/>
                  </a:ext>
                </a:extLst>
              </p:cNvPr>
              <p:cNvSpPr/>
              <p:nvPr/>
            </p:nvSpPr>
            <p:spPr>
              <a:xfrm>
                <a:off x="7290729" y="3145788"/>
                <a:ext cx="1475974" cy="646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4686">
                  <a:defRPr/>
                </a:pPr>
                <a:r>
                  <a:rPr lang="en-GB" sz="2546" b="1">
                    <a:solidFill>
                      <a:srgbClr val="159E97">
                        <a:lumMod val="60000"/>
                        <a:lumOff val="40000"/>
                      </a:srgbClr>
                    </a:solidFill>
                    <a:latin typeface="Tahoma"/>
                  </a:rPr>
                  <a:t>86%</a:t>
                </a:r>
                <a:endParaRPr lang="ru-RU" sz="2546" b="1">
                  <a:solidFill>
                    <a:srgbClr val="159E97">
                      <a:lumMod val="60000"/>
                      <a:lumOff val="40000"/>
                    </a:srgbClr>
                  </a:solidFill>
                  <a:latin typeface="Tahoma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3AA42A4-64E4-D62E-4981-9BDD81F31870}"/>
                  </a:ext>
                </a:extLst>
              </p:cNvPr>
              <p:cNvSpPr/>
              <p:nvPr/>
            </p:nvSpPr>
            <p:spPr>
              <a:xfrm>
                <a:off x="7204636" y="3686868"/>
                <a:ext cx="1556205" cy="769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158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48">
                    <a:solidFill>
                      <a:srgbClr val="FFFFFF"/>
                    </a:solidFill>
                    <a:latin typeface="Tahoma"/>
                    <a:cs typeface="Segoe UI" pitchFamily="34" charset="0"/>
                  </a:rPr>
                  <a:t>started adopting in last two</a:t>
                </a:r>
                <a:br>
                  <a:rPr lang="en-US" sz="1048">
                    <a:solidFill>
                      <a:srgbClr val="FFFFFF"/>
                    </a:solidFill>
                    <a:latin typeface="Tahoma"/>
                    <a:cs typeface="Segoe UI" pitchFamily="34" charset="0"/>
                  </a:rPr>
                </a:br>
                <a:r>
                  <a:rPr lang="en-US" sz="1048">
                    <a:solidFill>
                      <a:srgbClr val="FFFFFF"/>
                    </a:solidFill>
                    <a:latin typeface="Tahoma"/>
                    <a:cs typeface="Segoe UI" pitchFamily="34" charset="0"/>
                  </a:rPr>
                  <a:t>years</a:t>
                </a:r>
                <a:r>
                  <a:rPr lang="en-US" sz="1048" baseline="30000">
                    <a:solidFill>
                      <a:srgbClr val="FFFFFF"/>
                    </a:solidFill>
                    <a:latin typeface="Tahoma"/>
                    <a:cs typeface="Segoe UI" pitchFamily="34" charset="0"/>
                  </a:rPr>
                  <a:t>1</a:t>
                </a:r>
                <a:endParaRPr lang="en-US" sz="673" baseline="30000">
                  <a:solidFill>
                    <a:srgbClr val="FFFFFF"/>
                  </a:solidFill>
                  <a:latin typeface="Tahoma"/>
                  <a:cs typeface="Segoe UI" pitchFamily="34" charset="0"/>
                </a:endParaRPr>
              </a:p>
            </p:txBody>
          </p:sp>
        </p:grp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ECD5CB10-47FA-5208-D55D-A9008FE544E0}"/>
                </a:ext>
              </a:extLst>
            </p:cNvPr>
            <p:cNvSpPr/>
            <p:nvPr/>
          </p:nvSpPr>
          <p:spPr bwMode="auto">
            <a:xfrm flipV="1">
              <a:off x="4420583" y="5415316"/>
              <a:ext cx="4191674" cy="62227"/>
            </a:xfrm>
            <a:custGeom>
              <a:avLst/>
              <a:gdLst>
                <a:gd name="connsiteX0" fmla="*/ 0 w 5322849"/>
                <a:gd name="connsiteY0" fmla="*/ 0 h 780585"/>
                <a:gd name="connsiteX1" fmla="*/ 780585 w 5322849"/>
                <a:gd name="connsiteY1" fmla="*/ 780585 h 780585"/>
                <a:gd name="connsiteX2" fmla="*/ 5322849 w 5322849"/>
                <a:gd name="connsiteY2" fmla="*/ 780585 h 780585"/>
                <a:gd name="connsiteX0" fmla="*/ 0 w 4542264"/>
                <a:gd name="connsiteY0" fmla="*/ 0 h 0"/>
                <a:gd name="connsiteX1" fmla="*/ 4542264 w 454226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2264">
                  <a:moveTo>
                    <a:pt x="0" y="0"/>
                  </a:moveTo>
                  <a:lnTo>
                    <a:pt x="4542264" y="0"/>
                  </a:lnTo>
                </a:path>
              </a:pathLst>
            </a:custGeom>
            <a:noFill/>
            <a:ln>
              <a:solidFill>
                <a:srgbClr val="43FFC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453" tIns="34227" rIns="68453" bIns="342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4686">
                <a:defRPr/>
              </a:pPr>
              <a:endParaRPr lang="ru-RU" sz="1011">
                <a:solidFill>
                  <a:srgbClr val="FFFFFF"/>
                </a:solidFill>
                <a:latin typeface="Tahoma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F3AABA2-8234-2AB4-AC8B-102030938C07}"/>
                </a:ext>
              </a:extLst>
            </p:cNvPr>
            <p:cNvGrpSpPr/>
            <p:nvPr/>
          </p:nvGrpSpPr>
          <p:grpSpPr>
            <a:xfrm>
              <a:off x="3339792" y="4949082"/>
              <a:ext cx="1133015" cy="1082151"/>
              <a:chOff x="5191491" y="257404"/>
              <a:chExt cx="1133015" cy="1082151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322CB8C-174E-F317-FE4B-EE2BECAF722D}"/>
                  </a:ext>
                </a:extLst>
              </p:cNvPr>
              <p:cNvSpPr/>
              <p:nvPr/>
            </p:nvSpPr>
            <p:spPr bwMode="auto">
              <a:xfrm>
                <a:off x="5227897" y="257404"/>
                <a:ext cx="1054255" cy="1054255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gradFill>
                  <a:gsLst>
                    <a:gs pos="0">
                      <a:srgbClr val="43FFC0"/>
                    </a:gs>
                    <a:gs pos="100000">
                      <a:srgbClr val="43FFC0">
                        <a:alpha val="25000"/>
                      </a:srgbClr>
                    </a:gs>
                    <a:gs pos="65494">
                      <a:srgbClr val="43FFC0"/>
                    </a:gs>
                    <a:gs pos="29000">
                      <a:srgbClr val="43FFC0"/>
                    </a:gs>
                  </a:gsLst>
                  <a:lin ang="10200000" scaled="0"/>
                </a:gradFill>
                <a:headEnd type="none" w="med" len="med"/>
                <a:tailEnd type="none" w="med" len="med"/>
              </a:ln>
              <a:effectLst>
                <a:reflection stA="0" endPos="65000" dist="50800" dir="5400000" sy="-100000" algn="bl" rotWithShape="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453" tIns="34227" rIns="34227" bIns="6845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432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 sz="101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Tahoma"/>
                  <a:cs typeface="Segoe UI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910C4-B1A9-5407-5368-D263DD40DAC1}"/>
                  </a:ext>
                </a:extLst>
              </p:cNvPr>
              <p:cNvSpPr/>
              <p:nvPr/>
            </p:nvSpPr>
            <p:spPr>
              <a:xfrm>
                <a:off x="5344415" y="421952"/>
                <a:ext cx="879681" cy="431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4686">
                  <a:defRPr/>
                </a:pPr>
                <a:r>
                  <a:rPr lang="en-GB" sz="1498" b="1" dirty="0">
                    <a:solidFill>
                      <a:srgbClr val="159E97">
                        <a:lumMod val="60000"/>
                        <a:lumOff val="40000"/>
                      </a:srgbClr>
                    </a:solidFill>
                    <a:latin typeface="Tahoma"/>
                  </a:rPr>
                  <a:t>14%</a:t>
                </a:r>
                <a:endParaRPr lang="ru-RU" sz="1498" b="1" dirty="0">
                  <a:solidFill>
                    <a:srgbClr val="159E97">
                      <a:lumMod val="60000"/>
                      <a:lumOff val="40000"/>
                    </a:srgbClr>
                  </a:solidFill>
                  <a:latin typeface="Tahoma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F780156-F841-1119-64D0-59B7A380773E}"/>
                  </a:ext>
                </a:extLst>
              </p:cNvPr>
              <p:cNvSpPr/>
              <p:nvPr/>
            </p:nvSpPr>
            <p:spPr>
              <a:xfrm>
                <a:off x="5191491" y="754751"/>
                <a:ext cx="1133015" cy="584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4686">
                  <a:defRPr/>
                </a:pPr>
                <a:r>
                  <a:rPr lang="en-US" sz="748">
                    <a:solidFill>
                      <a:srgbClr val="FFFFFF"/>
                    </a:solidFill>
                    <a:latin typeface="Tahoma"/>
                    <a:cs typeface="Segoe UI" pitchFamily="34" charset="0"/>
                  </a:rPr>
                  <a:t>started adopting 2+ years ago</a:t>
                </a:r>
                <a:r>
                  <a:rPr lang="en-US" sz="748" baseline="30000">
                    <a:solidFill>
                      <a:srgbClr val="FFFFFF"/>
                    </a:solidFill>
                    <a:latin typeface="Tahoma"/>
                    <a:cs typeface="Segoe UI" pitchFamily="34" charset="0"/>
                  </a:rPr>
                  <a:t>1</a:t>
                </a:r>
                <a:endParaRPr lang="ru-RU" sz="748" baseline="30000">
                  <a:solidFill>
                    <a:srgbClr val="FFFFFF"/>
                  </a:solidFill>
                  <a:latin typeface="Tahoma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28115A7-4B60-0E0D-D9BF-C78808F0FA13}"/>
              </a:ext>
            </a:extLst>
          </p:cNvPr>
          <p:cNvGrpSpPr/>
          <p:nvPr/>
        </p:nvGrpSpPr>
        <p:grpSpPr>
          <a:xfrm>
            <a:off x="1249237" y="1228722"/>
            <a:ext cx="572601" cy="1695370"/>
            <a:chOff x="1701323" y="1377273"/>
            <a:chExt cx="764877" cy="2264681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FA80A03-013B-A459-3C4D-5A87978561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92657" y="3044341"/>
              <a:ext cx="182211" cy="18474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glow rad="63500">
                <a:srgbClr val="00E296">
                  <a:alpha val="34000"/>
                </a:srgbClr>
              </a:glow>
            </a:effectLst>
          </p:spPr>
          <p:txBody>
            <a:bodyPr wrap="square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687">
                <a:defRPr/>
              </a:pPr>
              <a:endParaRPr lang="en-US" sz="1597" b="1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7E2367-D8EB-06BD-BAA5-CE4A1B22D7A6}"/>
                </a:ext>
              </a:extLst>
            </p:cNvPr>
            <p:cNvSpPr txBox="1"/>
            <p:nvPr/>
          </p:nvSpPr>
          <p:spPr>
            <a:xfrm>
              <a:off x="1701323" y="1377273"/>
              <a:ext cx="764877" cy="67722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4686">
                <a:defRPr/>
              </a:pPr>
              <a:r>
                <a:rPr lang="en-US" sz="898" dirty="0">
                  <a:solidFill>
                    <a:sysClr val="windowText" lastClr="000000"/>
                  </a:solidFill>
                  <a:latin typeface="Tahoma"/>
                </a:rPr>
                <a:t>v1.0</a:t>
              </a:r>
              <a:br>
                <a:rPr lang="en-US" sz="898" dirty="0">
                  <a:solidFill>
                    <a:sysClr val="windowText" lastClr="000000"/>
                  </a:solidFill>
                  <a:latin typeface="Tahoma"/>
                </a:rPr>
              </a:br>
              <a:r>
                <a:rPr lang="en-US" sz="898" dirty="0">
                  <a:solidFill>
                    <a:sysClr val="windowText" lastClr="000000"/>
                  </a:solidFill>
                  <a:latin typeface="Tahoma"/>
                </a:rPr>
                <a:t>July 2015</a:t>
              </a:r>
            </a:p>
          </p:txBody>
        </p:sp>
        <p:sp>
          <p:nvSpPr>
            <p:cNvPr id="77" name="Freeform: Shape 101">
              <a:extLst>
                <a:ext uri="{FF2B5EF4-FFF2-40B4-BE49-F238E27FC236}">
                  <a16:creationId xmlns:a16="http://schemas.microsoft.com/office/drawing/2014/main" id="{8EA65227-CB38-3A9D-9180-D3F87A133047}"/>
                </a:ext>
              </a:extLst>
            </p:cNvPr>
            <p:cNvSpPr/>
            <p:nvPr/>
          </p:nvSpPr>
          <p:spPr bwMode="auto">
            <a:xfrm flipH="1">
              <a:off x="1981943" y="1871474"/>
              <a:ext cx="103905" cy="1162520"/>
            </a:xfrm>
            <a:custGeom>
              <a:avLst/>
              <a:gdLst>
                <a:gd name="connsiteX0" fmla="*/ 0 w 0"/>
                <a:gd name="connsiteY0" fmla="*/ 754380 h 754380"/>
                <a:gd name="connsiteX1" fmla="*/ 0 w 0"/>
                <a:gd name="connsiteY1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4380">
                  <a:moveTo>
                    <a:pt x="0" y="7543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686">
                <a:defRPr/>
              </a:pPr>
              <a:endParaRPr lang="ru-RU" sz="1797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78" name="Freeform: Shape 109">
              <a:extLst>
                <a:ext uri="{FF2B5EF4-FFF2-40B4-BE49-F238E27FC236}">
                  <a16:creationId xmlns:a16="http://schemas.microsoft.com/office/drawing/2014/main" id="{DA9D1F0E-E2B2-87DD-8C1D-297D49B607B0}"/>
                </a:ext>
              </a:extLst>
            </p:cNvPr>
            <p:cNvSpPr/>
            <p:nvPr/>
          </p:nvSpPr>
          <p:spPr bwMode="auto">
            <a:xfrm rot="10800000" flipH="1">
              <a:off x="2085850" y="3205340"/>
              <a:ext cx="123643" cy="436614"/>
            </a:xfrm>
            <a:custGeom>
              <a:avLst/>
              <a:gdLst>
                <a:gd name="connsiteX0" fmla="*/ 0 w 0"/>
                <a:gd name="connsiteY0" fmla="*/ 754380 h 754380"/>
                <a:gd name="connsiteX1" fmla="*/ 0 w 0"/>
                <a:gd name="connsiteY1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4380">
                  <a:moveTo>
                    <a:pt x="0" y="7543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686">
                <a:defRPr/>
              </a:pPr>
              <a:r>
                <a:rPr lang="en-US" sz="1797">
                  <a:solidFill>
                    <a:srgbClr val="FFFFFF"/>
                  </a:solidFill>
                  <a:latin typeface="Tahoma"/>
                </a:rPr>
                <a:t> </a:t>
              </a:r>
              <a:endParaRPr lang="ru-RU" sz="1797">
                <a:solidFill>
                  <a:srgbClr val="FFFFFF"/>
                </a:solidFill>
                <a:latin typeface="Tahoma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8F3C22B-B8B2-7978-9622-A555E50EB5C5}"/>
              </a:ext>
            </a:extLst>
          </p:cNvPr>
          <p:cNvGrpSpPr/>
          <p:nvPr/>
        </p:nvGrpSpPr>
        <p:grpSpPr>
          <a:xfrm>
            <a:off x="3475443" y="1228724"/>
            <a:ext cx="671986" cy="1695370"/>
            <a:chOff x="4724506" y="1377275"/>
            <a:chExt cx="897636" cy="226467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E10A5C0-4718-7F65-B525-35C60E4A98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82219" y="3044341"/>
              <a:ext cx="182211" cy="18474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glow rad="63500">
                <a:srgbClr val="00E296">
                  <a:alpha val="34000"/>
                </a:srgbClr>
              </a:glow>
            </a:effectLst>
          </p:spPr>
          <p:txBody>
            <a:bodyPr wrap="square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687">
                <a:defRPr/>
              </a:pPr>
              <a:endParaRPr lang="en-US" sz="1597" b="1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216ECB-1AC1-63D3-E3AE-609D9CDAF23F}"/>
                </a:ext>
              </a:extLst>
            </p:cNvPr>
            <p:cNvSpPr txBox="1"/>
            <p:nvPr/>
          </p:nvSpPr>
          <p:spPr>
            <a:xfrm>
              <a:off x="4724506" y="1377275"/>
              <a:ext cx="897636" cy="67722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4686">
                <a:defRPr/>
              </a:pPr>
              <a:r>
                <a:rPr lang="en-US" sz="898" dirty="0">
                  <a:solidFill>
                    <a:sysClr val="windowText" lastClr="000000"/>
                  </a:solidFill>
                  <a:latin typeface="Tahoma"/>
                </a:rPr>
                <a:t>v1.9</a:t>
              </a:r>
              <a:br>
                <a:rPr lang="en-US" sz="898" dirty="0">
                  <a:solidFill>
                    <a:sysClr val="windowText" lastClr="000000"/>
                  </a:solidFill>
                  <a:latin typeface="Tahoma"/>
                </a:rPr>
              </a:br>
              <a:r>
                <a:rPr lang="en-US" sz="898" dirty="0">
                  <a:solidFill>
                    <a:sysClr val="windowText" lastClr="000000"/>
                  </a:solidFill>
                  <a:latin typeface="Tahoma"/>
                </a:rPr>
                <a:t>Dec. 2017</a:t>
              </a:r>
            </a:p>
          </p:txBody>
        </p:sp>
        <p:sp>
          <p:nvSpPr>
            <p:cNvPr id="82" name="Freeform: Shape 101">
              <a:extLst>
                <a:ext uri="{FF2B5EF4-FFF2-40B4-BE49-F238E27FC236}">
                  <a16:creationId xmlns:a16="http://schemas.microsoft.com/office/drawing/2014/main" id="{5AA2EE66-DAB6-AE2A-7613-A04400FD97BB}"/>
                </a:ext>
              </a:extLst>
            </p:cNvPr>
            <p:cNvSpPr/>
            <p:nvPr/>
          </p:nvSpPr>
          <p:spPr bwMode="auto">
            <a:xfrm flipH="1">
              <a:off x="5071505" y="1871474"/>
              <a:ext cx="103905" cy="1162520"/>
            </a:xfrm>
            <a:custGeom>
              <a:avLst/>
              <a:gdLst>
                <a:gd name="connsiteX0" fmla="*/ 0 w 0"/>
                <a:gd name="connsiteY0" fmla="*/ 754380 h 754380"/>
                <a:gd name="connsiteX1" fmla="*/ 0 w 0"/>
                <a:gd name="connsiteY1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4380">
                  <a:moveTo>
                    <a:pt x="0" y="7543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686">
                <a:defRPr/>
              </a:pPr>
              <a:endParaRPr lang="ru-RU" sz="1797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83" name="Freeform: Shape 109">
              <a:extLst>
                <a:ext uri="{FF2B5EF4-FFF2-40B4-BE49-F238E27FC236}">
                  <a16:creationId xmlns:a16="http://schemas.microsoft.com/office/drawing/2014/main" id="{5B0A5946-823A-8098-177E-E138AACA2D50}"/>
                </a:ext>
              </a:extLst>
            </p:cNvPr>
            <p:cNvSpPr/>
            <p:nvPr/>
          </p:nvSpPr>
          <p:spPr bwMode="auto">
            <a:xfrm rot="10800000" flipH="1">
              <a:off x="5175412" y="3205340"/>
              <a:ext cx="123643" cy="436614"/>
            </a:xfrm>
            <a:custGeom>
              <a:avLst/>
              <a:gdLst>
                <a:gd name="connsiteX0" fmla="*/ 0 w 0"/>
                <a:gd name="connsiteY0" fmla="*/ 754380 h 754380"/>
                <a:gd name="connsiteX1" fmla="*/ 0 w 0"/>
                <a:gd name="connsiteY1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4380">
                  <a:moveTo>
                    <a:pt x="0" y="7543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686">
                <a:defRPr/>
              </a:pPr>
              <a:r>
                <a:rPr lang="en-US" sz="1797">
                  <a:solidFill>
                    <a:srgbClr val="FFFFFF"/>
                  </a:solidFill>
                  <a:latin typeface="Tahoma"/>
                </a:rPr>
                <a:t> </a:t>
              </a:r>
              <a:endParaRPr lang="ru-RU" sz="1797">
                <a:solidFill>
                  <a:srgbClr val="FFFFFF"/>
                </a:solidFill>
                <a:latin typeface="Tahoma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35B51A-01B0-86D3-7778-A03E62605B6F}"/>
              </a:ext>
            </a:extLst>
          </p:cNvPr>
          <p:cNvGrpSpPr/>
          <p:nvPr/>
        </p:nvGrpSpPr>
        <p:grpSpPr>
          <a:xfrm>
            <a:off x="4681555" y="1228722"/>
            <a:ext cx="627485" cy="1695370"/>
            <a:chOff x="6360338" y="1377273"/>
            <a:chExt cx="838191" cy="226468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35F17FC-4E2D-B376-28B7-1335EC0A5F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89345" y="3044341"/>
              <a:ext cx="182211" cy="18474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glow rad="63500">
                <a:srgbClr val="00E296">
                  <a:alpha val="34000"/>
                </a:srgbClr>
              </a:glow>
            </a:effectLst>
          </p:spPr>
          <p:txBody>
            <a:bodyPr wrap="square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687">
                <a:defRPr/>
              </a:pPr>
              <a:endParaRPr lang="en-US" sz="1597" b="1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CC8488-D316-0979-F92B-1A00CD60DFD8}"/>
                </a:ext>
              </a:extLst>
            </p:cNvPr>
            <p:cNvSpPr txBox="1"/>
            <p:nvPr/>
          </p:nvSpPr>
          <p:spPr>
            <a:xfrm>
              <a:off x="6360338" y="1377273"/>
              <a:ext cx="838191" cy="67722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4686">
                <a:defRPr/>
              </a:pPr>
              <a:r>
                <a:rPr lang="en-US" sz="898" dirty="0">
                  <a:solidFill>
                    <a:sysClr val="windowText" lastClr="000000"/>
                  </a:solidFill>
                  <a:latin typeface="Tahoma"/>
                </a:rPr>
                <a:t>v1.13</a:t>
              </a:r>
              <a:br>
                <a:rPr lang="en-US" sz="898" dirty="0">
                  <a:solidFill>
                    <a:sysClr val="windowText" lastClr="000000"/>
                  </a:solidFill>
                  <a:latin typeface="Tahoma"/>
                </a:rPr>
              </a:br>
              <a:r>
                <a:rPr lang="en-US" sz="898" dirty="0">
                  <a:solidFill>
                    <a:sysClr val="windowText" lastClr="000000"/>
                  </a:solidFill>
                  <a:latin typeface="Tahoma"/>
                </a:rPr>
                <a:t>Dec. 2018</a:t>
              </a:r>
            </a:p>
          </p:txBody>
        </p:sp>
        <p:sp>
          <p:nvSpPr>
            <p:cNvPr id="87" name="Freeform: Shape 101">
              <a:extLst>
                <a:ext uri="{FF2B5EF4-FFF2-40B4-BE49-F238E27FC236}">
                  <a16:creationId xmlns:a16="http://schemas.microsoft.com/office/drawing/2014/main" id="{8C6C09BC-28CC-BF9B-E4B4-541385AB3076}"/>
                </a:ext>
              </a:extLst>
            </p:cNvPr>
            <p:cNvSpPr/>
            <p:nvPr/>
          </p:nvSpPr>
          <p:spPr bwMode="auto">
            <a:xfrm flipH="1">
              <a:off x="6678631" y="1871474"/>
              <a:ext cx="103905" cy="1162520"/>
            </a:xfrm>
            <a:custGeom>
              <a:avLst/>
              <a:gdLst>
                <a:gd name="connsiteX0" fmla="*/ 0 w 0"/>
                <a:gd name="connsiteY0" fmla="*/ 754380 h 754380"/>
                <a:gd name="connsiteX1" fmla="*/ 0 w 0"/>
                <a:gd name="connsiteY1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4380">
                  <a:moveTo>
                    <a:pt x="0" y="7543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686">
                <a:defRPr/>
              </a:pPr>
              <a:endParaRPr lang="ru-RU" sz="1797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88" name="Freeform: Shape 109">
              <a:extLst>
                <a:ext uri="{FF2B5EF4-FFF2-40B4-BE49-F238E27FC236}">
                  <a16:creationId xmlns:a16="http://schemas.microsoft.com/office/drawing/2014/main" id="{6FA07AFC-7C4B-B653-8ED4-274097152253}"/>
                </a:ext>
              </a:extLst>
            </p:cNvPr>
            <p:cNvSpPr/>
            <p:nvPr/>
          </p:nvSpPr>
          <p:spPr bwMode="auto">
            <a:xfrm rot="10800000" flipH="1">
              <a:off x="6782538" y="3205340"/>
              <a:ext cx="123643" cy="436614"/>
            </a:xfrm>
            <a:custGeom>
              <a:avLst/>
              <a:gdLst>
                <a:gd name="connsiteX0" fmla="*/ 0 w 0"/>
                <a:gd name="connsiteY0" fmla="*/ 754380 h 754380"/>
                <a:gd name="connsiteX1" fmla="*/ 0 w 0"/>
                <a:gd name="connsiteY1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4380">
                  <a:moveTo>
                    <a:pt x="0" y="7543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686">
                <a:defRPr/>
              </a:pPr>
              <a:r>
                <a:rPr lang="en-US" sz="1797">
                  <a:solidFill>
                    <a:srgbClr val="FFFFFF"/>
                  </a:solidFill>
                  <a:latin typeface="Tahoma"/>
                </a:rPr>
                <a:t> </a:t>
              </a:r>
              <a:endParaRPr lang="ru-RU" sz="1797">
                <a:solidFill>
                  <a:srgbClr val="FFFFFF"/>
                </a:solidFill>
                <a:latin typeface="Tahoma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EF6BE9-84F9-8ABF-A127-68E6E18B6544}"/>
              </a:ext>
            </a:extLst>
          </p:cNvPr>
          <p:cNvGrpSpPr/>
          <p:nvPr/>
        </p:nvGrpSpPr>
        <p:grpSpPr>
          <a:xfrm>
            <a:off x="5899910" y="1228724"/>
            <a:ext cx="671986" cy="1695370"/>
            <a:chOff x="8049596" y="1377275"/>
            <a:chExt cx="897636" cy="226467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C563F05-BED5-94B4-8A08-30B97FD8C8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07310" y="3044341"/>
              <a:ext cx="182211" cy="184749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glow rad="63500">
                <a:srgbClr val="00E296">
                  <a:alpha val="34000"/>
                </a:srgbClr>
              </a:glow>
            </a:effectLst>
          </p:spPr>
          <p:txBody>
            <a:bodyPr wrap="square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687">
                <a:defRPr/>
              </a:pPr>
              <a:endParaRPr lang="en-US" sz="1597" b="1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6B1912-2487-8C13-A675-7FF7006B87FF}"/>
                </a:ext>
              </a:extLst>
            </p:cNvPr>
            <p:cNvSpPr txBox="1"/>
            <p:nvPr/>
          </p:nvSpPr>
          <p:spPr>
            <a:xfrm>
              <a:off x="8049596" y="1377275"/>
              <a:ext cx="897636" cy="67722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4686">
                <a:defRPr/>
              </a:pPr>
              <a:r>
                <a:rPr lang="en-US" sz="898" dirty="0">
                  <a:solidFill>
                    <a:sysClr val="windowText" lastClr="000000"/>
                  </a:solidFill>
                  <a:latin typeface="Tahoma"/>
                </a:rPr>
                <a:t>v1.20</a:t>
              </a:r>
              <a:br>
                <a:rPr lang="en-US" sz="898" dirty="0">
                  <a:solidFill>
                    <a:sysClr val="windowText" lastClr="000000"/>
                  </a:solidFill>
                  <a:latin typeface="Tahoma"/>
                </a:rPr>
              </a:br>
              <a:r>
                <a:rPr lang="en-US" sz="898" dirty="0">
                  <a:solidFill>
                    <a:sysClr val="windowText" lastClr="000000"/>
                  </a:solidFill>
                  <a:latin typeface="Tahoma"/>
                </a:rPr>
                <a:t>Dec. 2020</a:t>
              </a:r>
            </a:p>
          </p:txBody>
        </p:sp>
        <p:sp>
          <p:nvSpPr>
            <p:cNvPr id="92" name="Freeform: Shape 101">
              <a:extLst>
                <a:ext uri="{FF2B5EF4-FFF2-40B4-BE49-F238E27FC236}">
                  <a16:creationId xmlns:a16="http://schemas.microsoft.com/office/drawing/2014/main" id="{11D13220-6D86-E6A0-B083-13872CDC72C8}"/>
                </a:ext>
              </a:extLst>
            </p:cNvPr>
            <p:cNvSpPr/>
            <p:nvPr/>
          </p:nvSpPr>
          <p:spPr bwMode="auto">
            <a:xfrm flipH="1">
              <a:off x="8396596" y="1871474"/>
              <a:ext cx="103905" cy="1162520"/>
            </a:xfrm>
            <a:custGeom>
              <a:avLst/>
              <a:gdLst>
                <a:gd name="connsiteX0" fmla="*/ 0 w 0"/>
                <a:gd name="connsiteY0" fmla="*/ 754380 h 754380"/>
                <a:gd name="connsiteX1" fmla="*/ 0 w 0"/>
                <a:gd name="connsiteY1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4380">
                  <a:moveTo>
                    <a:pt x="0" y="7543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686">
                <a:defRPr/>
              </a:pPr>
              <a:endParaRPr lang="ru-RU" sz="1797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93" name="Freeform: Shape 109">
              <a:extLst>
                <a:ext uri="{FF2B5EF4-FFF2-40B4-BE49-F238E27FC236}">
                  <a16:creationId xmlns:a16="http://schemas.microsoft.com/office/drawing/2014/main" id="{E26D82F4-7055-CC0C-E730-D98A6BB6DB82}"/>
                </a:ext>
              </a:extLst>
            </p:cNvPr>
            <p:cNvSpPr/>
            <p:nvPr/>
          </p:nvSpPr>
          <p:spPr bwMode="auto">
            <a:xfrm rot="10800000" flipH="1">
              <a:off x="8500503" y="3205340"/>
              <a:ext cx="123643" cy="436614"/>
            </a:xfrm>
            <a:custGeom>
              <a:avLst/>
              <a:gdLst>
                <a:gd name="connsiteX0" fmla="*/ 0 w 0"/>
                <a:gd name="connsiteY0" fmla="*/ 754380 h 754380"/>
                <a:gd name="connsiteX1" fmla="*/ 0 w 0"/>
                <a:gd name="connsiteY1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4380">
                  <a:moveTo>
                    <a:pt x="0" y="7543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686">
                <a:defRPr/>
              </a:pPr>
              <a:r>
                <a:rPr lang="en-US" sz="1797">
                  <a:solidFill>
                    <a:srgbClr val="FFFFFF"/>
                  </a:solidFill>
                  <a:latin typeface="Tahoma"/>
                </a:rPr>
                <a:t> </a:t>
              </a:r>
              <a:endParaRPr lang="ru-RU" sz="1797">
                <a:solidFill>
                  <a:srgbClr val="FFFFFF"/>
                </a:solidFill>
                <a:latin typeface="Tahoma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2755062-D577-2451-DCFD-123E6FEDAACA}"/>
              </a:ext>
            </a:extLst>
          </p:cNvPr>
          <p:cNvGrpSpPr/>
          <p:nvPr/>
        </p:nvGrpSpPr>
        <p:grpSpPr>
          <a:xfrm>
            <a:off x="2363824" y="1228722"/>
            <a:ext cx="572601" cy="1695370"/>
            <a:chOff x="3239611" y="1377273"/>
            <a:chExt cx="764877" cy="2264681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5CCD7B0-59AD-F228-C879-0CECA0802941}"/>
                </a:ext>
              </a:extLst>
            </p:cNvPr>
            <p:cNvGrpSpPr/>
            <p:nvPr/>
          </p:nvGrpSpPr>
          <p:grpSpPr>
            <a:xfrm>
              <a:off x="3239611" y="1377273"/>
              <a:ext cx="764877" cy="1851817"/>
              <a:chOff x="3251968" y="1377273"/>
              <a:chExt cx="764877" cy="1851817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F33E5EE-5DC0-00A3-DEB1-C42221D1AF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43302" y="3044341"/>
                <a:ext cx="182211" cy="184749"/>
              </a:xfrm>
              <a:prstGeom prst="ellipse">
                <a:avLst/>
              </a:prstGeom>
              <a:solidFill>
                <a:schemeClr val="bg1"/>
              </a:solidFill>
              <a:ln w="38100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>
                <a:glow rad="63500">
                  <a:srgbClr val="00E296">
                    <a:alpha val="34000"/>
                  </a:srgbClr>
                </a:glow>
              </a:effectLst>
            </p:spPr>
            <p:txBody>
              <a:bodyPr wrap="square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2687">
                  <a:defRPr/>
                </a:pPr>
                <a:endParaRPr lang="en-US" sz="1597" b="1" kern="0">
                  <a:solidFill>
                    <a:srgbClr val="FFFF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BB0F482-DB5D-6C89-0AB9-250CBA97ACD1}"/>
                  </a:ext>
                </a:extLst>
              </p:cNvPr>
              <p:cNvSpPr txBox="1"/>
              <p:nvPr/>
            </p:nvSpPr>
            <p:spPr>
              <a:xfrm>
                <a:off x="3251968" y="1377273"/>
                <a:ext cx="764877" cy="677223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algn="ctr" defTabSz="684686">
                  <a:defRPr/>
                </a:pPr>
                <a:r>
                  <a:rPr lang="en-US" sz="898" dirty="0">
                    <a:solidFill>
                      <a:sysClr val="windowText" lastClr="000000"/>
                    </a:solidFill>
                    <a:latin typeface="Tahoma"/>
                  </a:rPr>
                  <a:t>v1.3</a:t>
                </a:r>
                <a:br>
                  <a:rPr lang="en-US" sz="898" dirty="0">
                    <a:solidFill>
                      <a:sysClr val="windowText" lastClr="000000"/>
                    </a:solidFill>
                    <a:latin typeface="Tahoma"/>
                  </a:rPr>
                </a:br>
                <a:r>
                  <a:rPr lang="en-US" sz="898" dirty="0">
                    <a:solidFill>
                      <a:sysClr val="windowText" lastClr="000000"/>
                    </a:solidFill>
                    <a:latin typeface="Tahoma"/>
                  </a:rPr>
                  <a:t>July 2016</a:t>
                </a:r>
              </a:p>
            </p:txBody>
          </p:sp>
          <p:sp>
            <p:nvSpPr>
              <p:cNvPr id="99" name="Freeform: Shape 101">
                <a:extLst>
                  <a:ext uri="{FF2B5EF4-FFF2-40B4-BE49-F238E27FC236}">
                    <a16:creationId xmlns:a16="http://schemas.microsoft.com/office/drawing/2014/main" id="{3E8AD54D-CCC4-6123-2C60-B6389D8E55EC}"/>
                  </a:ext>
                </a:extLst>
              </p:cNvPr>
              <p:cNvSpPr/>
              <p:nvPr/>
            </p:nvSpPr>
            <p:spPr bwMode="auto">
              <a:xfrm flipH="1">
                <a:off x="3532588" y="1871474"/>
                <a:ext cx="103905" cy="1162520"/>
              </a:xfrm>
              <a:custGeom>
                <a:avLst/>
                <a:gdLst>
                  <a:gd name="connsiteX0" fmla="*/ 0 w 0"/>
                  <a:gd name="connsiteY0" fmla="*/ 754380 h 754380"/>
                  <a:gd name="connsiteX1" fmla="*/ 0 w 0"/>
                  <a:gd name="connsiteY1" fmla="*/ 0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754380">
                    <a:moveTo>
                      <a:pt x="0" y="754380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gradFill>
                  <a:gsLst>
                    <a:gs pos="0">
                      <a:srgbClr val="00E296">
                        <a:alpha val="0"/>
                      </a:srgbClr>
                    </a:gs>
                    <a:gs pos="100000">
                      <a:srgbClr val="00E296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4686">
                  <a:defRPr/>
                </a:pPr>
                <a:endParaRPr lang="ru-RU" sz="1797">
                  <a:solidFill>
                    <a:srgbClr val="FFFFFF"/>
                  </a:solidFill>
                  <a:latin typeface="Tahoma"/>
                </a:endParaRPr>
              </a:p>
            </p:txBody>
          </p:sp>
        </p:grpSp>
        <p:sp>
          <p:nvSpPr>
            <p:cNvPr id="96" name="Freeform: Shape 109">
              <a:extLst>
                <a:ext uri="{FF2B5EF4-FFF2-40B4-BE49-F238E27FC236}">
                  <a16:creationId xmlns:a16="http://schemas.microsoft.com/office/drawing/2014/main" id="{21DEDA3E-8149-C64B-2F04-F26692E96AC3}"/>
                </a:ext>
              </a:extLst>
            </p:cNvPr>
            <p:cNvSpPr/>
            <p:nvPr/>
          </p:nvSpPr>
          <p:spPr bwMode="auto">
            <a:xfrm rot="10800000" flipH="1">
              <a:off x="3624138" y="3205340"/>
              <a:ext cx="123643" cy="436614"/>
            </a:xfrm>
            <a:custGeom>
              <a:avLst/>
              <a:gdLst>
                <a:gd name="connsiteX0" fmla="*/ 0 w 0"/>
                <a:gd name="connsiteY0" fmla="*/ 754380 h 754380"/>
                <a:gd name="connsiteX1" fmla="*/ 0 w 0"/>
                <a:gd name="connsiteY1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54380">
                  <a:moveTo>
                    <a:pt x="0" y="7543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686">
                <a:defRPr/>
              </a:pPr>
              <a:r>
                <a:rPr lang="en-US" sz="1797">
                  <a:solidFill>
                    <a:srgbClr val="FFFFFF"/>
                  </a:solidFill>
                  <a:latin typeface="Tahoma"/>
                </a:rPr>
                <a:t> </a:t>
              </a:r>
              <a:endParaRPr lang="ru-RU" sz="1797">
                <a:solidFill>
                  <a:srgbClr val="FFFFFF"/>
                </a:solidFill>
                <a:latin typeface="Tahoma"/>
              </a:endParaRPr>
            </a:p>
          </p:txBody>
        </p:sp>
      </p:grpSp>
      <p:sp>
        <p:nvSpPr>
          <p:cNvPr id="100" name="Rectangle: Rounded Corners 29">
            <a:extLst>
              <a:ext uri="{FF2B5EF4-FFF2-40B4-BE49-F238E27FC236}">
                <a16:creationId xmlns:a16="http://schemas.microsoft.com/office/drawing/2014/main" id="{BE2E91D4-904D-75EE-775B-AA6A3EF898CE}"/>
              </a:ext>
            </a:extLst>
          </p:cNvPr>
          <p:cNvSpPr/>
          <p:nvPr/>
        </p:nvSpPr>
        <p:spPr bwMode="auto">
          <a:xfrm>
            <a:off x="1323360" y="1920763"/>
            <a:ext cx="2077420" cy="30671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08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686">
              <a:defRPr/>
            </a:pPr>
            <a:r>
              <a:rPr lang="en-US" sz="898" dirty="0">
                <a:solidFill>
                  <a:srgbClr val="FFFFFF"/>
                </a:solidFill>
                <a:latin typeface="Tahoma"/>
              </a:rPr>
              <a:t>Stateless applications</a:t>
            </a:r>
          </a:p>
        </p:txBody>
      </p:sp>
      <p:sp>
        <p:nvSpPr>
          <p:cNvPr id="101" name="Rectangle: Rounded Corners 29">
            <a:extLst>
              <a:ext uri="{FF2B5EF4-FFF2-40B4-BE49-F238E27FC236}">
                <a16:creationId xmlns:a16="http://schemas.microsoft.com/office/drawing/2014/main" id="{7A703839-6EF0-9D83-D295-FECB47B69123}"/>
              </a:ext>
            </a:extLst>
          </p:cNvPr>
          <p:cNvSpPr/>
          <p:nvPr/>
        </p:nvSpPr>
        <p:spPr bwMode="auto">
          <a:xfrm>
            <a:off x="3141830" y="1928509"/>
            <a:ext cx="4810214" cy="296732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508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4686">
              <a:defRPr/>
            </a:pPr>
            <a:r>
              <a:rPr lang="en-US" sz="1048" b="1" dirty="0">
                <a:solidFill>
                  <a:srgbClr val="FFFFFF"/>
                </a:solidFill>
                <a:latin typeface="Tahoma"/>
              </a:rPr>
              <a:t>Stateful applications and capabilities</a:t>
            </a:r>
          </a:p>
        </p:txBody>
      </p:sp>
      <p:sp>
        <p:nvSpPr>
          <p:cNvPr id="102" name="Полилиния: фигура 24">
            <a:extLst>
              <a:ext uri="{FF2B5EF4-FFF2-40B4-BE49-F238E27FC236}">
                <a16:creationId xmlns:a16="http://schemas.microsoft.com/office/drawing/2014/main" id="{2EB88911-CE45-E535-7C25-15476ECC9186}"/>
              </a:ext>
            </a:extLst>
          </p:cNvPr>
          <p:cNvSpPr/>
          <p:nvPr/>
        </p:nvSpPr>
        <p:spPr bwMode="auto">
          <a:xfrm>
            <a:off x="8448766" y="2365614"/>
            <a:ext cx="138277" cy="360500"/>
          </a:xfrm>
          <a:custGeom>
            <a:avLst/>
            <a:gdLst>
              <a:gd name="connsiteX0" fmla="*/ 38910 w 966281"/>
              <a:gd name="connsiteY0" fmla="*/ 0 h 1926077"/>
              <a:gd name="connsiteX1" fmla="*/ 966281 w 966281"/>
              <a:gd name="connsiteY1" fmla="*/ 966281 h 1926077"/>
              <a:gd name="connsiteX2" fmla="*/ 0 w 966281"/>
              <a:gd name="connsiteY2" fmla="*/ 1926077 h 1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281" h="1926077">
                <a:moveTo>
                  <a:pt x="38910" y="0"/>
                </a:moveTo>
                <a:lnTo>
                  <a:pt x="966281" y="966281"/>
                </a:lnTo>
                <a:lnTo>
                  <a:pt x="0" y="1926077"/>
                </a:lnTo>
              </a:path>
            </a:pathLst>
          </a:custGeom>
          <a:noFill/>
          <a:ln w="76200">
            <a:gradFill>
              <a:gsLst>
                <a:gs pos="21000">
                  <a:srgbClr val="190DB7">
                    <a:alpha val="0"/>
                  </a:srgbClr>
                </a:gs>
                <a:gs pos="100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4686">
              <a:defRPr/>
            </a:pPr>
            <a:endParaRPr lang="ru-RU" sz="1011">
              <a:solidFill>
                <a:srgbClr val="FFFFFF"/>
              </a:solidFill>
              <a:latin typeface="Tahom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590C6B1-44C9-499A-D5A8-1420F7EB2B00}"/>
              </a:ext>
            </a:extLst>
          </p:cNvPr>
          <p:cNvSpPr txBox="1"/>
          <p:nvPr/>
        </p:nvSpPr>
        <p:spPr>
          <a:xfrm>
            <a:off x="972314" y="2856901"/>
            <a:ext cx="1129569" cy="34567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4686">
              <a:defRPr/>
            </a:pPr>
            <a:r>
              <a:rPr lang="en-US" sz="823" dirty="0">
                <a:solidFill>
                  <a:sysClr val="windowText" lastClr="000000"/>
                </a:solidFill>
                <a:latin typeface="Tahoma"/>
              </a:rPr>
              <a:t>“Cattle”</a:t>
            </a:r>
            <a:br>
              <a:rPr lang="en-US" sz="823" dirty="0">
                <a:solidFill>
                  <a:sysClr val="windowText" lastClr="000000"/>
                </a:solidFill>
                <a:latin typeface="Tahoma"/>
              </a:rPr>
            </a:br>
            <a:r>
              <a:rPr lang="en-US" sz="823" dirty="0" err="1">
                <a:solidFill>
                  <a:sysClr val="windowText" lastClr="000000"/>
                </a:solidFill>
                <a:latin typeface="Tahoma"/>
              </a:rPr>
              <a:t>PersistentVolumes</a:t>
            </a:r>
            <a:endParaRPr lang="en-US" sz="823" dirty="0">
              <a:solidFill>
                <a:sysClr val="windowText" lastClr="000000"/>
              </a:solidFill>
              <a:latin typeface="Tahom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C20878A-EFD1-A55F-E1DD-C24E9868CBF0}"/>
              </a:ext>
            </a:extLst>
          </p:cNvPr>
          <p:cNvSpPr txBox="1"/>
          <p:nvPr/>
        </p:nvSpPr>
        <p:spPr>
          <a:xfrm>
            <a:off x="3371905" y="2856901"/>
            <a:ext cx="915989" cy="34567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4686">
              <a:defRPr/>
            </a:pPr>
            <a:r>
              <a:rPr lang="en-US" sz="823" dirty="0" err="1">
                <a:solidFill>
                  <a:sysClr val="windowText" lastClr="000000"/>
                </a:solidFill>
                <a:latin typeface="Tahoma"/>
              </a:rPr>
              <a:t>StatefulSets</a:t>
            </a:r>
            <a:r>
              <a:rPr lang="en-US" sz="823" dirty="0">
                <a:solidFill>
                  <a:sysClr val="windowText" lastClr="000000"/>
                </a:solidFill>
                <a:latin typeface="Tahoma"/>
              </a:rPr>
              <a:t> GA</a:t>
            </a:r>
            <a:br>
              <a:rPr lang="en-US" sz="823" dirty="0">
                <a:solidFill>
                  <a:sysClr val="windowText" lastClr="000000"/>
                </a:solidFill>
                <a:latin typeface="Tahoma"/>
              </a:rPr>
            </a:br>
            <a:r>
              <a:rPr lang="en-US" sz="823" dirty="0">
                <a:solidFill>
                  <a:sysClr val="windowText" lastClr="000000"/>
                </a:solidFill>
                <a:latin typeface="Tahoma"/>
              </a:rPr>
              <a:t>CSI Alpha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6D1E80-47F4-CBF2-5FCE-EE39D95317D0}"/>
              </a:ext>
            </a:extLst>
          </p:cNvPr>
          <p:cNvSpPr txBox="1"/>
          <p:nvPr/>
        </p:nvSpPr>
        <p:spPr>
          <a:xfrm>
            <a:off x="5627671" y="2856897"/>
            <a:ext cx="1252605" cy="21896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4686">
              <a:defRPr/>
            </a:pPr>
            <a:r>
              <a:rPr lang="en-US" sz="823" dirty="0" err="1">
                <a:solidFill>
                  <a:sysClr val="windowText" lastClr="000000"/>
                </a:solidFill>
                <a:latin typeface="Tahoma"/>
              </a:rPr>
              <a:t>VolumeSnapshot</a:t>
            </a:r>
            <a:r>
              <a:rPr lang="en-US" sz="823" dirty="0">
                <a:solidFill>
                  <a:sysClr val="windowText" lastClr="000000"/>
                </a:solidFill>
                <a:latin typeface="Tahoma"/>
              </a:rPr>
              <a:t> GA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CE76A2C-F6B4-C9DA-92A7-182D02FCAD86}"/>
              </a:ext>
            </a:extLst>
          </p:cNvPr>
          <p:cNvSpPr txBox="1"/>
          <p:nvPr/>
        </p:nvSpPr>
        <p:spPr>
          <a:xfrm>
            <a:off x="2344928" y="2850977"/>
            <a:ext cx="646580" cy="34567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4686">
              <a:defRPr/>
            </a:pPr>
            <a:r>
              <a:rPr lang="en-US" sz="823" dirty="0">
                <a:solidFill>
                  <a:sysClr val="windowText" lastClr="000000"/>
                </a:solidFill>
                <a:latin typeface="Tahoma"/>
              </a:rPr>
              <a:t>Pet Sets Alpha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1F3D965-1AE1-4478-9AE4-CB6FE54ADC69}"/>
              </a:ext>
            </a:extLst>
          </p:cNvPr>
          <p:cNvSpPr txBox="1"/>
          <p:nvPr/>
        </p:nvSpPr>
        <p:spPr>
          <a:xfrm>
            <a:off x="4403684" y="2856901"/>
            <a:ext cx="1218757" cy="34567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4686">
              <a:defRPr/>
            </a:pPr>
            <a:r>
              <a:rPr lang="en-US" sz="823" dirty="0">
                <a:solidFill>
                  <a:sysClr val="windowText" lastClr="000000"/>
                </a:solidFill>
                <a:latin typeface="Tahoma"/>
              </a:rPr>
              <a:t>CSI GA</a:t>
            </a:r>
            <a:br>
              <a:rPr lang="en-US" sz="823" dirty="0">
                <a:solidFill>
                  <a:sysClr val="windowText" lastClr="000000"/>
                </a:solidFill>
                <a:latin typeface="Tahoma"/>
              </a:rPr>
            </a:br>
            <a:r>
              <a:rPr lang="en-US" sz="823" dirty="0">
                <a:solidFill>
                  <a:sysClr val="windowText" lastClr="000000"/>
                </a:solidFill>
                <a:latin typeface="Tahoma"/>
              </a:rPr>
              <a:t>Operator Framework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159F74A-FA62-73C1-F03D-430E5AB2AD8F}"/>
              </a:ext>
            </a:extLst>
          </p:cNvPr>
          <p:cNvSpPr txBox="1"/>
          <p:nvPr/>
        </p:nvSpPr>
        <p:spPr>
          <a:xfrm>
            <a:off x="7094981" y="2846692"/>
            <a:ext cx="1252605" cy="34567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4686">
              <a:defRPr/>
            </a:pPr>
            <a:r>
              <a:rPr lang="en-US" sz="823" dirty="0">
                <a:solidFill>
                  <a:sysClr val="windowText" lastClr="000000"/>
                </a:solidFill>
                <a:latin typeface="Tahoma"/>
              </a:rPr>
              <a:t>Data Service</a:t>
            </a:r>
            <a:br>
              <a:rPr lang="en-US" sz="823" dirty="0">
                <a:solidFill>
                  <a:sysClr val="windowText" lastClr="000000"/>
                </a:solidFill>
                <a:latin typeface="Tahoma"/>
              </a:rPr>
            </a:br>
            <a:r>
              <a:rPr lang="en-US" sz="823" dirty="0">
                <a:solidFill>
                  <a:sysClr val="windowText" lastClr="000000"/>
                </a:solidFill>
                <a:latin typeface="Tahoma"/>
              </a:rPr>
              <a:t>Maturity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4EEB5DE-19CE-132F-A88B-5412EDD69514}"/>
              </a:ext>
            </a:extLst>
          </p:cNvPr>
          <p:cNvSpPr txBox="1"/>
          <p:nvPr/>
        </p:nvSpPr>
        <p:spPr>
          <a:xfrm>
            <a:off x="9428481" y="2361200"/>
            <a:ext cx="0" cy="0"/>
          </a:xfrm>
          <a:prstGeom prst="rect">
            <a:avLst/>
          </a:prstGeom>
          <a:noFill/>
        </p:spPr>
        <p:txBody>
          <a:bodyPr wrap="none" lIns="91270" tIns="0" rIns="91270" bIns="0" rtlCol="0" anchor="t" anchorCtr="0">
            <a:noAutofit/>
          </a:bodyPr>
          <a:lstStyle/>
          <a:p>
            <a:pPr marL="136910" indent="-136910" defTabSz="684686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37A2DE"/>
              </a:buClr>
              <a:buFont typeface="Arial" panose="020B0604020202020204" pitchFamily="34" charset="0"/>
              <a:buChar char="•"/>
            </a:pPr>
            <a:endParaRPr lang="en-US" sz="1398">
              <a:solidFill>
                <a:srgbClr val="302E47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7933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C4B4-6F3C-2560-7B76-80316502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on Kubernetes</a:t>
            </a:r>
          </a:p>
        </p:txBody>
      </p:sp>
      <p:pic>
        <p:nvPicPr>
          <p:cNvPr id="4" name="Picture 4" descr="container-report-2022/2022-container-orchestration-report-FACT-9-1-rev1">
            <a:extLst>
              <a:ext uri="{FF2B5EF4-FFF2-40B4-BE49-F238E27FC236}">
                <a16:creationId xmlns:a16="http://schemas.microsoft.com/office/drawing/2014/main" id="{D6582AA9-4573-0547-5E8B-84322DE67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532" y="989291"/>
            <a:ext cx="6798935" cy="36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0F2C06A-066D-37B3-8FC2-396D1B78EC18}"/>
              </a:ext>
            </a:extLst>
          </p:cNvPr>
          <p:cNvSpPr txBox="1">
            <a:spLocks/>
          </p:cNvSpPr>
          <p:nvPr/>
        </p:nvSpPr>
        <p:spPr>
          <a:xfrm>
            <a:off x="635137" y="4650800"/>
            <a:ext cx="5478971" cy="31375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90000"/>
              <a:buFont typeface="Arial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marR="0" indent="-25200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779">
              <a:spcAft>
                <a:spcPts val="898"/>
              </a:spcAft>
              <a:defRPr/>
            </a:pPr>
            <a:r>
              <a:rPr lang="en-US" sz="799" dirty="0">
                <a:solidFill>
                  <a:srgbClr val="FFFFFF"/>
                </a:solidFill>
                <a:latin typeface="Tahoma"/>
                <a:hlinkClick r:id="rId3"/>
              </a:rPr>
              <a:t>Datadog Real-World Container Use Report – Nov 2022</a:t>
            </a:r>
            <a:endParaRPr lang="en-US" sz="799" dirty="0">
              <a:solidFill>
                <a:srgbClr val="FFFFFF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3870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CA39-1F41-62F3-78FD-63D6AE5A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3-2-1 backup rule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B8BC29-729B-09B9-B818-4EA4DA11C013}"/>
              </a:ext>
            </a:extLst>
          </p:cNvPr>
          <p:cNvSpPr/>
          <p:nvPr/>
        </p:nvSpPr>
        <p:spPr>
          <a:xfrm>
            <a:off x="285877" y="1034866"/>
            <a:ext cx="2709637" cy="272178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399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FA2E8A-6F1B-7F65-0E95-BF5D57726B30}"/>
              </a:ext>
            </a:extLst>
          </p:cNvPr>
          <p:cNvSpPr/>
          <p:nvPr/>
        </p:nvSpPr>
        <p:spPr>
          <a:xfrm>
            <a:off x="3190150" y="1034401"/>
            <a:ext cx="2709637" cy="272178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399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82A5B2-B024-C176-6554-AA744A2F4FC8}"/>
              </a:ext>
            </a:extLst>
          </p:cNvPr>
          <p:cNvSpPr/>
          <p:nvPr/>
        </p:nvSpPr>
        <p:spPr>
          <a:xfrm>
            <a:off x="6168064" y="1033934"/>
            <a:ext cx="2709637" cy="272178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399"/>
          </a:p>
        </p:txBody>
      </p:sp>
      <p:pic>
        <p:nvPicPr>
          <p:cNvPr id="6" name="Graphic 5" descr="Badge 3 with solid fill">
            <a:extLst>
              <a:ext uri="{FF2B5EF4-FFF2-40B4-BE49-F238E27FC236}">
                <a16:creationId xmlns:a16="http://schemas.microsoft.com/office/drawing/2014/main" id="{24FFCA30-90E4-FABC-80AC-66A913EB7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209" y="1163409"/>
            <a:ext cx="913525" cy="913554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D07A0506-69A0-1C50-04EA-A472EF4D6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7766" y="1163409"/>
            <a:ext cx="913525" cy="913554"/>
          </a:xfrm>
          <a:prstGeom prst="rect">
            <a:avLst/>
          </a:prstGeom>
        </p:spPr>
      </p:pic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600EAD5A-437A-FA52-069B-671A32E22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0687" y="1163409"/>
            <a:ext cx="913525" cy="9135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EE8C204-2615-2998-4CDD-D18642956B46}"/>
              </a:ext>
            </a:extLst>
          </p:cNvPr>
          <p:cNvSpPr txBox="1">
            <a:spLocks/>
          </p:cNvSpPr>
          <p:nvPr/>
        </p:nvSpPr>
        <p:spPr>
          <a:xfrm>
            <a:off x="441686" y="2290881"/>
            <a:ext cx="2561462" cy="959919"/>
          </a:xfrm>
          <a:prstGeom prst="rect">
            <a:avLst/>
          </a:prstGeom>
        </p:spPr>
        <p:txBody>
          <a:bodyPr lIns="0" tIns="0" rIns="0" bIns="0" anchor="t"/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8" b="1" kern="1200" cap="none" spc="0" baseline="0">
                <a:ln w="3175">
                  <a:noFill/>
                </a:ln>
                <a:solidFill>
                  <a:srgbClr val="0A2F5B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GB" sz="2348" dirty="0">
                <a:cs typeface="Arial"/>
              </a:rPr>
              <a:t>Different</a:t>
            </a:r>
            <a:br>
              <a:rPr lang="en-GB" sz="2348" dirty="0">
                <a:cs typeface="Arial"/>
              </a:rPr>
            </a:br>
            <a:r>
              <a:rPr lang="en-GB" sz="2348" dirty="0">
                <a:cs typeface="Arial"/>
              </a:rPr>
              <a:t>Copies </a:t>
            </a:r>
          </a:p>
          <a:p>
            <a:r>
              <a:rPr lang="en-GB" sz="2348" dirty="0">
                <a:ea typeface="Tahoma"/>
                <a:cs typeface="Arial"/>
              </a:rPr>
              <a:t>Of Data</a:t>
            </a:r>
            <a:endParaRPr lang="en-GB" sz="2348" dirty="0">
              <a:ea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A8D65F-1AAA-C5C0-AB28-C8086651A540}"/>
              </a:ext>
            </a:extLst>
          </p:cNvPr>
          <p:cNvSpPr txBox="1">
            <a:spLocks/>
          </p:cNvSpPr>
          <p:nvPr/>
        </p:nvSpPr>
        <p:spPr>
          <a:xfrm>
            <a:off x="3264153" y="2298597"/>
            <a:ext cx="2561462" cy="959919"/>
          </a:xfrm>
          <a:prstGeom prst="rect">
            <a:avLst/>
          </a:prstGeom>
        </p:spPr>
        <p:txBody>
          <a:bodyPr lIns="0" tIns="0" rIns="0" bIns="0" anchor="t"/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8" b="1" kern="1200" cap="none" spc="0" baseline="0">
                <a:ln w="3175">
                  <a:noFill/>
                </a:ln>
                <a:solidFill>
                  <a:srgbClr val="0A2F5B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GB" sz="2348" dirty="0">
                <a:cs typeface="Arial"/>
              </a:rPr>
              <a:t>Different</a:t>
            </a:r>
            <a:br>
              <a:rPr lang="en-GB" sz="2348" dirty="0">
                <a:cs typeface="Arial"/>
              </a:rPr>
            </a:br>
            <a:r>
              <a:rPr lang="en-GB" sz="2348" dirty="0">
                <a:cs typeface="Arial"/>
              </a:rPr>
              <a:t>Media </a:t>
            </a:r>
            <a:endParaRPr lang="en-US" sz="2396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E43A70-3A5C-77B9-459F-93332178EA42}"/>
              </a:ext>
            </a:extLst>
          </p:cNvPr>
          <p:cNvSpPr txBox="1">
            <a:spLocks/>
          </p:cNvSpPr>
          <p:nvPr/>
        </p:nvSpPr>
        <p:spPr>
          <a:xfrm>
            <a:off x="6299326" y="2298131"/>
            <a:ext cx="2561462" cy="959919"/>
          </a:xfrm>
          <a:prstGeom prst="rect">
            <a:avLst/>
          </a:prstGeom>
        </p:spPr>
        <p:txBody>
          <a:bodyPr lIns="0" tIns="0" rIns="0" bIns="0" anchor="t"/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8" b="1" kern="1200" cap="none" spc="0" baseline="0">
                <a:ln w="3175">
                  <a:noFill/>
                </a:ln>
                <a:solidFill>
                  <a:srgbClr val="0A2F5B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GB" sz="2348" dirty="0">
                <a:cs typeface="Arial"/>
              </a:rPr>
              <a:t>Of which is offsite</a:t>
            </a:r>
            <a:endParaRPr lang="en-US" sz="23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680BE0-BC18-992F-EBEA-569F96243465}"/>
              </a:ext>
            </a:extLst>
          </p:cNvPr>
          <p:cNvSpPr txBox="1"/>
          <p:nvPr/>
        </p:nvSpPr>
        <p:spPr>
          <a:xfrm>
            <a:off x="441209" y="3975652"/>
            <a:ext cx="82734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The DAM Book: Digital Asset Management for Photographers, Peter Krogh, 2005.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https://community.veeam.com/blogs-and-podcasts-57/3-2-1-1-0-golden-backup-rule-569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https://www.cisa.gov/uscert/sites/default/files/publications/data_backup_options.pdf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23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9C95-69A9-1DDB-72E4-A6AA524D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Challenge: Complex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54374-CCB6-188C-E16F-0FE513C5C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6849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application includes many domains</a:t>
            </a:r>
          </a:p>
          <a:p>
            <a:pPr lvl="1"/>
            <a:r>
              <a:rPr lang="en-US" i="1" dirty="0"/>
              <a:t>Difficult to separate concerns of different domain experts</a:t>
            </a:r>
          </a:p>
          <a:p>
            <a:endParaRPr lang="en-US" dirty="0"/>
          </a:p>
          <a:p>
            <a:r>
              <a:rPr lang="en-US" dirty="0"/>
              <a:t>Many moving parts</a:t>
            </a:r>
          </a:p>
          <a:p>
            <a:pPr lvl="1"/>
            <a:r>
              <a:rPr lang="en-US" dirty="0"/>
              <a:t>Different types of backups</a:t>
            </a:r>
          </a:p>
          <a:p>
            <a:pPr lvl="2"/>
            <a:r>
              <a:rPr lang="en-US" i="1" dirty="0"/>
              <a:t>Logical backups</a:t>
            </a:r>
          </a:p>
          <a:p>
            <a:pPr lvl="2"/>
            <a:r>
              <a:rPr lang="en-US" i="1" dirty="0"/>
              <a:t>Volume snapshots</a:t>
            </a:r>
          </a:p>
          <a:p>
            <a:pPr lvl="2"/>
            <a:r>
              <a:rPr lang="en-US" i="1" dirty="0"/>
              <a:t>Provider specific API calls – Amazon RDS, data service operators</a:t>
            </a:r>
          </a:p>
          <a:p>
            <a:endParaRPr lang="en-US" dirty="0"/>
          </a:p>
          <a:p>
            <a:pPr lvl="1"/>
            <a:r>
              <a:rPr lang="en-US" dirty="0"/>
              <a:t>Application Lifecycle</a:t>
            </a:r>
          </a:p>
          <a:p>
            <a:pPr lvl="2"/>
            <a:r>
              <a:rPr lang="en-US" i="1" dirty="0"/>
              <a:t>Scale up/down workloads</a:t>
            </a:r>
          </a:p>
          <a:p>
            <a:pPr lvl="2"/>
            <a:r>
              <a:rPr lang="en-US" i="1" dirty="0"/>
              <a:t>Quiesce/Unquiesce</a:t>
            </a:r>
          </a:p>
          <a:p>
            <a:endParaRPr lang="en-US" dirty="0"/>
          </a:p>
          <a:p>
            <a:pPr lvl="1"/>
            <a:r>
              <a:rPr lang="en-US" dirty="0"/>
              <a:t>Different types of targets</a:t>
            </a:r>
          </a:p>
          <a:p>
            <a:pPr lvl="2"/>
            <a:r>
              <a:rPr lang="en-US" i="1" dirty="0"/>
              <a:t>Object storage</a:t>
            </a:r>
          </a:p>
          <a:p>
            <a:pPr lvl="2"/>
            <a:r>
              <a:rPr lang="en-US" i="1" dirty="0"/>
              <a:t>Vendor targets</a:t>
            </a:r>
          </a:p>
        </p:txBody>
      </p:sp>
    </p:spTree>
    <p:extLst>
      <p:ext uri="{BB962C8B-B14F-4D97-AF65-F5344CB8AC3E}">
        <p14:creationId xmlns:p14="http://schemas.microsoft.com/office/powerpoint/2010/main" val="2058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B675-7110-FD79-D8C6-B44D176A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Native Deployment Patterns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FAAF78A7-F64F-D61B-7876-E8BCE3B67887}"/>
              </a:ext>
            </a:extLst>
          </p:cNvPr>
          <p:cNvSpPr/>
          <p:nvPr/>
        </p:nvSpPr>
        <p:spPr>
          <a:xfrm rot="16200000">
            <a:off x="4345058" y="-3172297"/>
            <a:ext cx="454002" cy="913542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6"/>
            <a:endParaRPr lang="en-US" sz="1348">
              <a:solidFill>
                <a:srgbClr val="93EB20"/>
              </a:solidFill>
              <a:latin typeface="Tahom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D320B0-CFEA-BC20-59E4-A82084CC0CF0}"/>
              </a:ext>
            </a:extLst>
          </p:cNvPr>
          <p:cNvGrpSpPr/>
          <p:nvPr/>
        </p:nvGrpSpPr>
        <p:grpSpPr>
          <a:xfrm>
            <a:off x="388750" y="3983600"/>
            <a:ext cx="8366499" cy="578801"/>
            <a:chOff x="380998" y="4134261"/>
            <a:chExt cx="8382000" cy="579873"/>
          </a:xfrm>
        </p:grpSpPr>
        <p:sp>
          <p:nvSpPr>
            <p:cNvPr id="5" name="Graphic 31">
              <a:extLst>
                <a:ext uri="{FF2B5EF4-FFF2-40B4-BE49-F238E27FC236}">
                  <a16:creationId xmlns:a16="http://schemas.microsoft.com/office/drawing/2014/main" id="{34B39286-28B8-667F-E993-F857441E0B7B}"/>
                </a:ext>
              </a:extLst>
            </p:cNvPr>
            <p:cNvSpPr/>
            <p:nvPr/>
          </p:nvSpPr>
          <p:spPr>
            <a:xfrm rot="10800000">
              <a:off x="5290265" y="4134261"/>
              <a:ext cx="3340997" cy="566928"/>
            </a:xfrm>
            <a:custGeom>
              <a:avLst/>
              <a:gdLst>
                <a:gd name="connsiteX0" fmla="*/ 3528775 w 3528774"/>
                <a:gd name="connsiteY0" fmla="*/ 0 h 939165"/>
                <a:gd name="connsiteX1" fmla="*/ 305021 w 3528774"/>
                <a:gd name="connsiteY1" fmla="*/ 0 h 939165"/>
                <a:gd name="connsiteX2" fmla="*/ 0 w 3528774"/>
                <a:gd name="connsiteY2" fmla="*/ 305022 h 939165"/>
                <a:gd name="connsiteX3" fmla="*/ 0 w 3528774"/>
                <a:gd name="connsiteY3" fmla="*/ 939165 h 939165"/>
                <a:gd name="connsiteX0" fmla="*/ 3528775 w 3528775"/>
                <a:gd name="connsiteY0" fmla="*/ 0 h 717097"/>
                <a:gd name="connsiteX1" fmla="*/ 305021 w 3528775"/>
                <a:gd name="connsiteY1" fmla="*/ 0 h 717097"/>
                <a:gd name="connsiteX2" fmla="*/ 0 w 3528775"/>
                <a:gd name="connsiteY2" fmla="*/ 305022 h 717097"/>
                <a:gd name="connsiteX3" fmla="*/ 0 w 3528775"/>
                <a:gd name="connsiteY3" fmla="*/ 717097 h 717097"/>
                <a:gd name="connsiteX0" fmla="*/ 3528775 w 3528775"/>
                <a:gd name="connsiteY0" fmla="*/ 0 h 612594"/>
                <a:gd name="connsiteX1" fmla="*/ 305021 w 3528775"/>
                <a:gd name="connsiteY1" fmla="*/ 0 h 612594"/>
                <a:gd name="connsiteX2" fmla="*/ 0 w 3528775"/>
                <a:gd name="connsiteY2" fmla="*/ 305022 h 612594"/>
                <a:gd name="connsiteX3" fmla="*/ 0 w 3528775"/>
                <a:gd name="connsiteY3" fmla="*/ 612594 h 6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8775" h="612594">
                  <a:moveTo>
                    <a:pt x="3528775" y="0"/>
                  </a:moveTo>
                  <a:lnTo>
                    <a:pt x="305021" y="0"/>
                  </a:lnTo>
                  <a:cubicBezTo>
                    <a:pt x="136524" y="0"/>
                    <a:pt x="0" y="136524"/>
                    <a:pt x="0" y="305022"/>
                  </a:cubicBezTo>
                  <a:lnTo>
                    <a:pt x="0" y="612594"/>
                  </a:lnTo>
                </a:path>
              </a:pathLst>
            </a:custGeom>
            <a:noFill/>
            <a:ln w="19050" cap="flat">
              <a:solidFill>
                <a:srgbClr val="3438CF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4549"/>
              <a:endParaRPr lang="en-US" sz="1347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6" name="Graphic 31">
              <a:extLst>
                <a:ext uri="{FF2B5EF4-FFF2-40B4-BE49-F238E27FC236}">
                  <a16:creationId xmlns:a16="http://schemas.microsoft.com/office/drawing/2014/main" id="{FC315077-5409-130D-A9FD-7E2ACF9E7744}"/>
                </a:ext>
              </a:extLst>
            </p:cNvPr>
            <p:cNvSpPr/>
            <p:nvPr/>
          </p:nvSpPr>
          <p:spPr>
            <a:xfrm rot="10800000" flipH="1">
              <a:off x="546349" y="4147206"/>
              <a:ext cx="3340997" cy="566928"/>
            </a:xfrm>
            <a:custGeom>
              <a:avLst/>
              <a:gdLst>
                <a:gd name="connsiteX0" fmla="*/ 3528775 w 3528774"/>
                <a:gd name="connsiteY0" fmla="*/ 0 h 939165"/>
                <a:gd name="connsiteX1" fmla="*/ 305021 w 3528774"/>
                <a:gd name="connsiteY1" fmla="*/ 0 h 939165"/>
                <a:gd name="connsiteX2" fmla="*/ 0 w 3528774"/>
                <a:gd name="connsiteY2" fmla="*/ 305022 h 939165"/>
                <a:gd name="connsiteX3" fmla="*/ 0 w 3528774"/>
                <a:gd name="connsiteY3" fmla="*/ 939165 h 939165"/>
                <a:gd name="connsiteX0" fmla="*/ 3528775 w 3528775"/>
                <a:gd name="connsiteY0" fmla="*/ 0 h 717097"/>
                <a:gd name="connsiteX1" fmla="*/ 305021 w 3528775"/>
                <a:gd name="connsiteY1" fmla="*/ 0 h 717097"/>
                <a:gd name="connsiteX2" fmla="*/ 0 w 3528775"/>
                <a:gd name="connsiteY2" fmla="*/ 305022 h 717097"/>
                <a:gd name="connsiteX3" fmla="*/ 0 w 3528775"/>
                <a:gd name="connsiteY3" fmla="*/ 717097 h 717097"/>
                <a:gd name="connsiteX0" fmla="*/ 3528775 w 3528775"/>
                <a:gd name="connsiteY0" fmla="*/ 0 h 612594"/>
                <a:gd name="connsiteX1" fmla="*/ 305021 w 3528775"/>
                <a:gd name="connsiteY1" fmla="*/ 0 h 612594"/>
                <a:gd name="connsiteX2" fmla="*/ 0 w 3528775"/>
                <a:gd name="connsiteY2" fmla="*/ 305022 h 612594"/>
                <a:gd name="connsiteX3" fmla="*/ 0 w 3528775"/>
                <a:gd name="connsiteY3" fmla="*/ 612594 h 6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8775" h="612594">
                  <a:moveTo>
                    <a:pt x="3528775" y="0"/>
                  </a:moveTo>
                  <a:lnTo>
                    <a:pt x="305021" y="0"/>
                  </a:lnTo>
                  <a:cubicBezTo>
                    <a:pt x="136524" y="0"/>
                    <a:pt x="0" y="136524"/>
                    <a:pt x="0" y="305022"/>
                  </a:cubicBezTo>
                  <a:lnTo>
                    <a:pt x="0" y="612594"/>
                  </a:lnTo>
                </a:path>
              </a:pathLst>
            </a:custGeom>
            <a:noFill/>
            <a:ln w="19050" cap="flat">
              <a:solidFill>
                <a:srgbClr val="3438CF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4549"/>
              <a:endParaRPr lang="en-US" sz="1347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C8A0EE-6745-6702-2683-601AC5B34511}"/>
                </a:ext>
              </a:extLst>
            </p:cNvPr>
            <p:cNvSpPr/>
            <p:nvPr/>
          </p:nvSpPr>
          <p:spPr bwMode="auto">
            <a:xfrm>
              <a:off x="380998" y="4139138"/>
              <a:ext cx="8382000" cy="257386"/>
            </a:xfrm>
            <a:prstGeom prst="rect">
              <a:avLst/>
            </a:prstGeom>
            <a:solidFill>
              <a:schemeClr val="bg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70" tIns="45636" rIns="45636" bIns="912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31" fontAlgn="base">
                <a:spcBef>
                  <a:spcPct val="0"/>
                </a:spcBef>
                <a:spcAft>
                  <a:spcPct val="0"/>
                </a:spcAft>
              </a:pPr>
              <a:endParaRPr lang="en-US" sz="13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Hexagon 45">
            <a:extLst>
              <a:ext uri="{FF2B5EF4-FFF2-40B4-BE49-F238E27FC236}">
                <a16:creationId xmlns:a16="http://schemas.microsoft.com/office/drawing/2014/main" id="{876D4193-D61D-9DCE-1A37-18A5CB07EB97}"/>
              </a:ext>
            </a:extLst>
          </p:cNvPr>
          <p:cNvSpPr/>
          <p:nvPr/>
        </p:nvSpPr>
        <p:spPr>
          <a:xfrm>
            <a:off x="7466239" y="3031459"/>
            <a:ext cx="712497" cy="618488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ACB83-7B7F-B64B-A4E9-A541EEF396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8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092" y="3146308"/>
            <a:ext cx="388788" cy="388788"/>
          </a:xfrm>
          <a:prstGeom prst="rect">
            <a:avLst/>
          </a:prstGeom>
        </p:spPr>
      </p:pic>
      <p:sp>
        <p:nvSpPr>
          <p:cNvPr id="10" name="Hexagon 45">
            <a:extLst>
              <a:ext uri="{FF2B5EF4-FFF2-40B4-BE49-F238E27FC236}">
                <a16:creationId xmlns:a16="http://schemas.microsoft.com/office/drawing/2014/main" id="{BC172A15-3D1F-340A-10FA-1AF4BE270CC0}"/>
              </a:ext>
            </a:extLst>
          </p:cNvPr>
          <p:cNvSpPr/>
          <p:nvPr/>
        </p:nvSpPr>
        <p:spPr>
          <a:xfrm>
            <a:off x="7721759" y="3205755"/>
            <a:ext cx="712497" cy="618488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71812E-1682-A064-F9A0-04758308E7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55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614" y="3320604"/>
            <a:ext cx="388788" cy="3887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DBCE26-6E30-5C77-26E7-2630EC97F7E3}"/>
              </a:ext>
            </a:extLst>
          </p:cNvPr>
          <p:cNvSpPr/>
          <p:nvPr/>
        </p:nvSpPr>
        <p:spPr>
          <a:xfrm>
            <a:off x="544458" y="1816785"/>
            <a:ext cx="2498080" cy="1095947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394C9-060C-2BE7-7A0C-FD3363CCD7E7}"/>
              </a:ext>
            </a:extLst>
          </p:cNvPr>
          <p:cNvSpPr/>
          <p:nvPr/>
        </p:nvSpPr>
        <p:spPr>
          <a:xfrm>
            <a:off x="544458" y="3015517"/>
            <a:ext cx="2498080" cy="1095947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D72633-C873-16AE-72F8-BB2605ECC61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73" y="3073580"/>
            <a:ext cx="173788" cy="1737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2F999D-C781-5C3B-5D1E-62B9EFF0704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71" y="3022251"/>
            <a:ext cx="276444" cy="2764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1B503-04B9-EC6F-8D46-76B968841866}"/>
              </a:ext>
            </a:extLst>
          </p:cNvPr>
          <p:cNvCxnSpPr>
            <a:cxnSpLocks/>
            <a:stCxn id="22" idx="5"/>
            <a:endCxn id="18" idx="0"/>
          </p:cNvCxnSpPr>
          <p:nvPr/>
        </p:nvCxnSpPr>
        <p:spPr>
          <a:xfrm>
            <a:off x="1094407" y="2727982"/>
            <a:ext cx="711557" cy="514442"/>
          </a:xfrm>
          <a:prstGeom prst="line">
            <a:avLst/>
          </a:prstGeom>
          <a:noFill/>
          <a:ln w="31750" cap="sq" cmpd="sng" algn="ctr">
            <a:solidFill>
              <a:srgbClr val="C2D7FF">
                <a:lumMod val="75000"/>
              </a:srgbClr>
            </a:solidFill>
            <a:prstDash val="sysDot"/>
            <a:bevel/>
            <a:headEnd type="none"/>
            <a:tailEnd type="none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3A2B31-490A-7366-F6F2-E99E47B7C3C9}"/>
              </a:ext>
            </a:extLst>
          </p:cNvPr>
          <p:cNvCxnSpPr>
            <a:cxnSpLocks/>
            <a:stCxn id="27" idx="5"/>
            <a:endCxn id="18" idx="0"/>
          </p:cNvCxnSpPr>
          <p:nvPr/>
        </p:nvCxnSpPr>
        <p:spPr>
          <a:xfrm flipH="1">
            <a:off x="1805964" y="2727982"/>
            <a:ext cx="686624" cy="514442"/>
          </a:xfrm>
          <a:prstGeom prst="line">
            <a:avLst/>
          </a:prstGeom>
          <a:noFill/>
          <a:ln w="31750" cap="sq" cmpd="sng" algn="ctr">
            <a:solidFill>
              <a:srgbClr val="C2D7FF">
                <a:lumMod val="75000"/>
              </a:srgbClr>
            </a:solidFill>
            <a:prstDash val="sysDot"/>
            <a:bevel/>
            <a:headEnd type="none"/>
            <a:tailEnd type="none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414B63F-71DC-A638-40FC-A3B79E77C1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3829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711"/>
          <a:stretch/>
        </p:blipFill>
        <p:spPr>
          <a:xfrm>
            <a:off x="1453427" y="3242424"/>
            <a:ext cx="705077" cy="68596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495D1E-6DC0-F930-0DDA-6C7E611E719F}"/>
              </a:ext>
            </a:extLst>
          </p:cNvPr>
          <p:cNvGrpSpPr/>
          <p:nvPr/>
        </p:nvGrpSpPr>
        <p:grpSpPr>
          <a:xfrm>
            <a:off x="663474" y="1936807"/>
            <a:ext cx="1075421" cy="860455"/>
            <a:chOff x="1357952" y="4408407"/>
            <a:chExt cx="2156821" cy="17256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5539EF0-C6E9-1342-3E54-A58396F667EA}"/>
                </a:ext>
              </a:extLst>
            </p:cNvPr>
            <p:cNvGrpSpPr/>
            <p:nvPr/>
          </p:nvGrpSpPr>
          <p:grpSpPr>
            <a:xfrm flipH="1">
              <a:off x="1515091" y="4547353"/>
              <a:ext cx="1842543" cy="1447801"/>
              <a:chOff x="1545800" y="4736543"/>
              <a:chExt cx="1584649" cy="1245158"/>
            </a:xfrm>
          </p:grpSpPr>
          <p:sp>
            <p:nvSpPr>
              <p:cNvPr id="22" name="Hexagon 45">
                <a:extLst>
                  <a:ext uri="{FF2B5EF4-FFF2-40B4-BE49-F238E27FC236}">
                    <a16:creationId xmlns:a16="http://schemas.microsoft.com/office/drawing/2014/main" id="{806A0724-5A8E-FBB0-5609-09BC6002DBBC}"/>
                  </a:ext>
                </a:extLst>
              </p:cNvPr>
              <p:cNvSpPr/>
              <p:nvPr/>
            </p:nvSpPr>
            <p:spPr>
              <a:xfrm flipH="1">
                <a:off x="1901499" y="4914901"/>
                <a:ext cx="1228950" cy="1066800"/>
              </a:xfrm>
              <a:custGeom>
                <a:avLst/>
                <a:gdLst>
                  <a:gd name="connsiteX0" fmla="*/ 0 w 2032812"/>
                  <a:gd name="connsiteY0" fmla="*/ 876212 h 1752424"/>
                  <a:gd name="connsiteX1" fmla="*/ 438106 w 2032812"/>
                  <a:gd name="connsiteY1" fmla="*/ 0 h 1752424"/>
                  <a:gd name="connsiteX2" fmla="*/ 1594706 w 2032812"/>
                  <a:gd name="connsiteY2" fmla="*/ 0 h 1752424"/>
                  <a:gd name="connsiteX3" fmla="*/ 2032812 w 2032812"/>
                  <a:gd name="connsiteY3" fmla="*/ 876212 h 1752424"/>
                  <a:gd name="connsiteX4" fmla="*/ 1594706 w 2032812"/>
                  <a:gd name="connsiteY4" fmla="*/ 1752424 h 1752424"/>
                  <a:gd name="connsiteX5" fmla="*/ 438106 w 2032812"/>
                  <a:gd name="connsiteY5" fmla="*/ 1752424 h 1752424"/>
                  <a:gd name="connsiteX6" fmla="*/ 0 w 2032812"/>
                  <a:gd name="connsiteY6" fmla="*/ 876212 h 1752424"/>
                  <a:gd name="connsiteX0" fmla="*/ 0 w 2032812"/>
                  <a:gd name="connsiteY0" fmla="*/ 876212 h 1764600"/>
                  <a:gd name="connsiteX1" fmla="*/ 438106 w 2032812"/>
                  <a:gd name="connsiteY1" fmla="*/ 0 h 1764600"/>
                  <a:gd name="connsiteX2" fmla="*/ 1594706 w 2032812"/>
                  <a:gd name="connsiteY2" fmla="*/ 0 h 1764600"/>
                  <a:gd name="connsiteX3" fmla="*/ 2032812 w 2032812"/>
                  <a:gd name="connsiteY3" fmla="*/ 876212 h 1764600"/>
                  <a:gd name="connsiteX4" fmla="*/ 1594706 w 2032812"/>
                  <a:gd name="connsiteY4" fmla="*/ 1752424 h 1764600"/>
                  <a:gd name="connsiteX5" fmla="*/ 1005949 w 2032812"/>
                  <a:gd name="connsiteY5" fmla="*/ 1764600 h 1764600"/>
                  <a:gd name="connsiteX6" fmla="*/ 438106 w 2032812"/>
                  <a:gd name="connsiteY6" fmla="*/ 1752424 h 1764600"/>
                  <a:gd name="connsiteX7" fmla="*/ 0 w 2032812"/>
                  <a:gd name="connsiteY7" fmla="*/ 876212 h 176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2812" h="1764600">
                    <a:moveTo>
                      <a:pt x="0" y="876212"/>
                    </a:moveTo>
                    <a:lnTo>
                      <a:pt x="438106" y="0"/>
                    </a:lnTo>
                    <a:lnTo>
                      <a:pt x="1594706" y="0"/>
                    </a:lnTo>
                    <a:lnTo>
                      <a:pt x="2032812" y="876212"/>
                    </a:lnTo>
                    <a:lnTo>
                      <a:pt x="1594706" y="1752424"/>
                    </a:lnTo>
                    <a:lnTo>
                      <a:pt x="1005949" y="1764600"/>
                    </a:lnTo>
                    <a:lnTo>
                      <a:pt x="438106" y="1752424"/>
                    </a:lnTo>
                    <a:lnTo>
                      <a:pt x="0" y="87621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solidFill>
                  <a:srgbClr val="4C5BDC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3916">
                  <a:defRPr/>
                </a:pPr>
                <a:endParaRPr lang="en-US" sz="1397" kern="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23" name="Hexagon 45">
                <a:extLst>
                  <a:ext uri="{FF2B5EF4-FFF2-40B4-BE49-F238E27FC236}">
                    <a16:creationId xmlns:a16="http://schemas.microsoft.com/office/drawing/2014/main" id="{5A62FECF-0F45-D94E-C1E7-E232A5964934}"/>
                  </a:ext>
                </a:extLst>
              </p:cNvPr>
              <p:cNvSpPr/>
              <p:nvPr/>
            </p:nvSpPr>
            <p:spPr>
              <a:xfrm flipH="1">
                <a:off x="1545800" y="4736543"/>
                <a:ext cx="1228950" cy="1066800"/>
              </a:xfrm>
              <a:custGeom>
                <a:avLst/>
                <a:gdLst>
                  <a:gd name="connsiteX0" fmla="*/ 0 w 2032812"/>
                  <a:gd name="connsiteY0" fmla="*/ 876212 h 1752424"/>
                  <a:gd name="connsiteX1" fmla="*/ 438106 w 2032812"/>
                  <a:gd name="connsiteY1" fmla="*/ 0 h 1752424"/>
                  <a:gd name="connsiteX2" fmla="*/ 1594706 w 2032812"/>
                  <a:gd name="connsiteY2" fmla="*/ 0 h 1752424"/>
                  <a:gd name="connsiteX3" fmla="*/ 2032812 w 2032812"/>
                  <a:gd name="connsiteY3" fmla="*/ 876212 h 1752424"/>
                  <a:gd name="connsiteX4" fmla="*/ 1594706 w 2032812"/>
                  <a:gd name="connsiteY4" fmla="*/ 1752424 h 1752424"/>
                  <a:gd name="connsiteX5" fmla="*/ 438106 w 2032812"/>
                  <a:gd name="connsiteY5" fmla="*/ 1752424 h 1752424"/>
                  <a:gd name="connsiteX6" fmla="*/ 0 w 2032812"/>
                  <a:gd name="connsiteY6" fmla="*/ 876212 h 1752424"/>
                  <a:gd name="connsiteX0" fmla="*/ 0 w 2032812"/>
                  <a:gd name="connsiteY0" fmla="*/ 876212 h 1764600"/>
                  <a:gd name="connsiteX1" fmla="*/ 438106 w 2032812"/>
                  <a:gd name="connsiteY1" fmla="*/ 0 h 1764600"/>
                  <a:gd name="connsiteX2" fmla="*/ 1594706 w 2032812"/>
                  <a:gd name="connsiteY2" fmla="*/ 0 h 1764600"/>
                  <a:gd name="connsiteX3" fmla="*/ 2032812 w 2032812"/>
                  <a:gd name="connsiteY3" fmla="*/ 876212 h 1764600"/>
                  <a:gd name="connsiteX4" fmla="*/ 1594706 w 2032812"/>
                  <a:gd name="connsiteY4" fmla="*/ 1752424 h 1764600"/>
                  <a:gd name="connsiteX5" fmla="*/ 1005949 w 2032812"/>
                  <a:gd name="connsiteY5" fmla="*/ 1764600 h 1764600"/>
                  <a:gd name="connsiteX6" fmla="*/ 438106 w 2032812"/>
                  <a:gd name="connsiteY6" fmla="*/ 1752424 h 1764600"/>
                  <a:gd name="connsiteX7" fmla="*/ 0 w 2032812"/>
                  <a:gd name="connsiteY7" fmla="*/ 876212 h 176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2812" h="1764600">
                    <a:moveTo>
                      <a:pt x="0" y="876212"/>
                    </a:moveTo>
                    <a:lnTo>
                      <a:pt x="438106" y="0"/>
                    </a:lnTo>
                    <a:lnTo>
                      <a:pt x="1594706" y="0"/>
                    </a:lnTo>
                    <a:lnTo>
                      <a:pt x="2032812" y="876212"/>
                    </a:lnTo>
                    <a:lnTo>
                      <a:pt x="1594706" y="1752424"/>
                    </a:lnTo>
                    <a:lnTo>
                      <a:pt x="1005949" y="1764600"/>
                    </a:lnTo>
                    <a:lnTo>
                      <a:pt x="438106" y="1752424"/>
                    </a:lnTo>
                    <a:lnTo>
                      <a:pt x="0" y="87621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solidFill>
                  <a:srgbClr val="4C5BDC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3916">
                  <a:defRPr/>
                </a:pPr>
                <a:endParaRPr lang="en-US" sz="1397" kern="0">
                  <a:solidFill>
                    <a:srgbClr val="0A091B"/>
                  </a:solidFill>
                  <a:latin typeface="Roboto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CF6A2B-75A2-C454-A562-79CF28DC3B43}"/>
                </a:ext>
              </a:extLst>
            </p:cNvPr>
            <p:cNvSpPr/>
            <p:nvPr/>
          </p:nvSpPr>
          <p:spPr>
            <a:xfrm>
              <a:off x="1357952" y="4408407"/>
              <a:ext cx="2156821" cy="1725693"/>
            </a:xfrm>
            <a:prstGeom prst="rect">
              <a:avLst/>
            </a:prstGeom>
            <a:noFill/>
            <a:ln w="12700" cap="flat" cmpd="sng" algn="ctr">
              <a:solidFill>
                <a:srgbClr val="4C5BDC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3916">
                <a:defRPr/>
              </a:pPr>
              <a:endParaRPr lang="en-US" sz="1397" kern="0">
                <a:solidFill>
                  <a:srgbClr val="0A091B"/>
                </a:solidFill>
                <a:latin typeface="Roboto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AA7876-6595-3DF8-A641-16738ADC75A9}"/>
              </a:ext>
            </a:extLst>
          </p:cNvPr>
          <p:cNvGrpSpPr/>
          <p:nvPr/>
        </p:nvGrpSpPr>
        <p:grpSpPr>
          <a:xfrm>
            <a:off x="1848104" y="1936807"/>
            <a:ext cx="1075421" cy="860455"/>
            <a:chOff x="3733800" y="4408407"/>
            <a:chExt cx="2156821" cy="172569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6955A4-75F0-F9E8-F38A-41774E4091D6}"/>
                </a:ext>
              </a:extLst>
            </p:cNvPr>
            <p:cNvGrpSpPr/>
            <p:nvPr/>
          </p:nvGrpSpPr>
          <p:grpSpPr>
            <a:xfrm>
              <a:off x="3890939" y="4547353"/>
              <a:ext cx="1842543" cy="1447801"/>
              <a:chOff x="3749350" y="4736543"/>
              <a:chExt cx="1584649" cy="1245158"/>
            </a:xfrm>
          </p:grpSpPr>
          <p:sp>
            <p:nvSpPr>
              <p:cNvPr id="27" name="Hexagon 45">
                <a:extLst>
                  <a:ext uri="{FF2B5EF4-FFF2-40B4-BE49-F238E27FC236}">
                    <a16:creationId xmlns:a16="http://schemas.microsoft.com/office/drawing/2014/main" id="{6CB58B25-7688-E429-7A99-BB02F2A37B48}"/>
                  </a:ext>
                </a:extLst>
              </p:cNvPr>
              <p:cNvSpPr/>
              <p:nvPr/>
            </p:nvSpPr>
            <p:spPr>
              <a:xfrm flipH="1">
                <a:off x="4105049" y="4914901"/>
                <a:ext cx="1228950" cy="1066800"/>
              </a:xfrm>
              <a:custGeom>
                <a:avLst/>
                <a:gdLst>
                  <a:gd name="connsiteX0" fmla="*/ 0 w 2032812"/>
                  <a:gd name="connsiteY0" fmla="*/ 876212 h 1752424"/>
                  <a:gd name="connsiteX1" fmla="*/ 438106 w 2032812"/>
                  <a:gd name="connsiteY1" fmla="*/ 0 h 1752424"/>
                  <a:gd name="connsiteX2" fmla="*/ 1594706 w 2032812"/>
                  <a:gd name="connsiteY2" fmla="*/ 0 h 1752424"/>
                  <a:gd name="connsiteX3" fmla="*/ 2032812 w 2032812"/>
                  <a:gd name="connsiteY3" fmla="*/ 876212 h 1752424"/>
                  <a:gd name="connsiteX4" fmla="*/ 1594706 w 2032812"/>
                  <a:gd name="connsiteY4" fmla="*/ 1752424 h 1752424"/>
                  <a:gd name="connsiteX5" fmla="*/ 438106 w 2032812"/>
                  <a:gd name="connsiteY5" fmla="*/ 1752424 h 1752424"/>
                  <a:gd name="connsiteX6" fmla="*/ 0 w 2032812"/>
                  <a:gd name="connsiteY6" fmla="*/ 876212 h 1752424"/>
                  <a:gd name="connsiteX0" fmla="*/ 0 w 2032812"/>
                  <a:gd name="connsiteY0" fmla="*/ 876212 h 1764600"/>
                  <a:gd name="connsiteX1" fmla="*/ 438106 w 2032812"/>
                  <a:gd name="connsiteY1" fmla="*/ 0 h 1764600"/>
                  <a:gd name="connsiteX2" fmla="*/ 1594706 w 2032812"/>
                  <a:gd name="connsiteY2" fmla="*/ 0 h 1764600"/>
                  <a:gd name="connsiteX3" fmla="*/ 2032812 w 2032812"/>
                  <a:gd name="connsiteY3" fmla="*/ 876212 h 1764600"/>
                  <a:gd name="connsiteX4" fmla="*/ 1594706 w 2032812"/>
                  <a:gd name="connsiteY4" fmla="*/ 1752424 h 1764600"/>
                  <a:gd name="connsiteX5" fmla="*/ 1005949 w 2032812"/>
                  <a:gd name="connsiteY5" fmla="*/ 1764600 h 1764600"/>
                  <a:gd name="connsiteX6" fmla="*/ 438106 w 2032812"/>
                  <a:gd name="connsiteY6" fmla="*/ 1752424 h 1764600"/>
                  <a:gd name="connsiteX7" fmla="*/ 0 w 2032812"/>
                  <a:gd name="connsiteY7" fmla="*/ 876212 h 176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2812" h="1764600">
                    <a:moveTo>
                      <a:pt x="0" y="876212"/>
                    </a:moveTo>
                    <a:lnTo>
                      <a:pt x="438106" y="0"/>
                    </a:lnTo>
                    <a:lnTo>
                      <a:pt x="1594706" y="0"/>
                    </a:lnTo>
                    <a:lnTo>
                      <a:pt x="2032812" y="876212"/>
                    </a:lnTo>
                    <a:lnTo>
                      <a:pt x="1594706" y="1752424"/>
                    </a:lnTo>
                    <a:lnTo>
                      <a:pt x="1005949" y="1764600"/>
                    </a:lnTo>
                    <a:lnTo>
                      <a:pt x="438106" y="1752424"/>
                    </a:lnTo>
                    <a:lnTo>
                      <a:pt x="0" y="87621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solidFill>
                  <a:srgbClr val="4C5BDC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3916">
                  <a:defRPr/>
                </a:pPr>
                <a:endParaRPr lang="en-US" sz="1397" kern="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28" name="Hexagon 45">
                <a:extLst>
                  <a:ext uri="{FF2B5EF4-FFF2-40B4-BE49-F238E27FC236}">
                    <a16:creationId xmlns:a16="http://schemas.microsoft.com/office/drawing/2014/main" id="{5634A6B3-19CF-FD2B-4BBF-6DADA17E432E}"/>
                  </a:ext>
                </a:extLst>
              </p:cNvPr>
              <p:cNvSpPr/>
              <p:nvPr/>
            </p:nvSpPr>
            <p:spPr>
              <a:xfrm flipH="1">
                <a:off x="3749350" y="4736543"/>
                <a:ext cx="1228950" cy="1066800"/>
              </a:xfrm>
              <a:custGeom>
                <a:avLst/>
                <a:gdLst>
                  <a:gd name="connsiteX0" fmla="*/ 0 w 2032812"/>
                  <a:gd name="connsiteY0" fmla="*/ 876212 h 1752424"/>
                  <a:gd name="connsiteX1" fmla="*/ 438106 w 2032812"/>
                  <a:gd name="connsiteY1" fmla="*/ 0 h 1752424"/>
                  <a:gd name="connsiteX2" fmla="*/ 1594706 w 2032812"/>
                  <a:gd name="connsiteY2" fmla="*/ 0 h 1752424"/>
                  <a:gd name="connsiteX3" fmla="*/ 2032812 w 2032812"/>
                  <a:gd name="connsiteY3" fmla="*/ 876212 h 1752424"/>
                  <a:gd name="connsiteX4" fmla="*/ 1594706 w 2032812"/>
                  <a:gd name="connsiteY4" fmla="*/ 1752424 h 1752424"/>
                  <a:gd name="connsiteX5" fmla="*/ 438106 w 2032812"/>
                  <a:gd name="connsiteY5" fmla="*/ 1752424 h 1752424"/>
                  <a:gd name="connsiteX6" fmla="*/ 0 w 2032812"/>
                  <a:gd name="connsiteY6" fmla="*/ 876212 h 1752424"/>
                  <a:gd name="connsiteX0" fmla="*/ 0 w 2032812"/>
                  <a:gd name="connsiteY0" fmla="*/ 876212 h 1764600"/>
                  <a:gd name="connsiteX1" fmla="*/ 438106 w 2032812"/>
                  <a:gd name="connsiteY1" fmla="*/ 0 h 1764600"/>
                  <a:gd name="connsiteX2" fmla="*/ 1594706 w 2032812"/>
                  <a:gd name="connsiteY2" fmla="*/ 0 h 1764600"/>
                  <a:gd name="connsiteX3" fmla="*/ 2032812 w 2032812"/>
                  <a:gd name="connsiteY3" fmla="*/ 876212 h 1764600"/>
                  <a:gd name="connsiteX4" fmla="*/ 1594706 w 2032812"/>
                  <a:gd name="connsiteY4" fmla="*/ 1752424 h 1764600"/>
                  <a:gd name="connsiteX5" fmla="*/ 1005949 w 2032812"/>
                  <a:gd name="connsiteY5" fmla="*/ 1764600 h 1764600"/>
                  <a:gd name="connsiteX6" fmla="*/ 438106 w 2032812"/>
                  <a:gd name="connsiteY6" fmla="*/ 1752424 h 1764600"/>
                  <a:gd name="connsiteX7" fmla="*/ 0 w 2032812"/>
                  <a:gd name="connsiteY7" fmla="*/ 876212 h 176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2812" h="1764600">
                    <a:moveTo>
                      <a:pt x="0" y="876212"/>
                    </a:moveTo>
                    <a:lnTo>
                      <a:pt x="438106" y="0"/>
                    </a:lnTo>
                    <a:lnTo>
                      <a:pt x="1594706" y="0"/>
                    </a:lnTo>
                    <a:lnTo>
                      <a:pt x="2032812" y="876212"/>
                    </a:lnTo>
                    <a:lnTo>
                      <a:pt x="1594706" y="1752424"/>
                    </a:lnTo>
                    <a:lnTo>
                      <a:pt x="1005949" y="1764600"/>
                    </a:lnTo>
                    <a:lnTo>
                      <a:pt x="438106" y="1752424"/>
                    </a:lnTo>
                    <a:lnTo>
                      <a:pt x="0" y="87621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solidFill>
                  <a:srgbClr val="4C5BDC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91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983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974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966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957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949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940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932" algn="l" defTabSz="685983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3916">
                  <a:defRPr/>
                </a:pPr>
                <a:endParaRPr lang="en-US" sz="1397" kern="0">
                  <a:solidFill>
                    <a:srgbClr val="0A091B"/>
                  </a:solidFill>
                  <a:latin typeface="Roboto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2F107E-9A6A-C302-F412-F31D8A9B1A7A}"/>
                </a:ext>
              </a:extLst>
            </p:cNvPr>
            <p:cNvSpPr/>
            <p:nvPr/>
          </p:nvSpPr>
          <p:spPr>
            <a:xfrm>
              <a:off x="3733800" y="4408407"/>
              <a:ext cx="2156821" cy="1725693"/>
            </a:xfrm>
            <a:prstGeom prst="rect">
              <a:avLst/>
            </a:prstGeom>
            <a:noFill/>
            <a:ln w="12700" cap="flat" cmpd="sng" algn="ctr">
              <a:solidFill>
                <a:srgbClr val="4C5BDC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3916">
                <a:defRPr/>
              </a:pPr>
              <a:endParaRPr lang="en-US" sz="1397" kern="0">
                <a:solidFill>
                  <a:srgbClr val="0A091B"/>
                </a:solidFill>
                <a:latin typeface="Roboto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4E64462-6210-E343-CEE9-9227E57E2C60}"/>
              </a:ext>
            </a:extLst>
          </p:cNvPr>
          <p:cNvSpPr/>
          <p:nvPr/>
        </p:nvSpPr>
        <p:spPr>
          <a:xfrm>
            <a:off x="3274487" y="1816788"/>
            <a:ext cx="2595027" cy="2299779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0" name="Hexagon 45">
            <a:extLst>
              <a:ext uri="{FF2B5EF4-FFF2-40B4-BE49-F238E27FC236}">
                <a16:creationId xmlns:a16="http://schemas.microsoft.com/office/drawing/2014/main" id="{7BFAFD06-3DF9-E964-9E09-66C6DC91EB94}"/>
              </a:ext>
            </a:extLst>
          </p:cNvPr>
          <p:cNvSpPr/>
          <p:nvPr/>
        </p:nvSpPr>
        <p:spPr>
          <a:xfrm>
            <a:off x="3825924" y="3101215"/>
            <a:ext cx="712497" cy="618488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1" name="Hexagon 45">
            <a:extLst>
              <a:ext uri="{FF2B5EF4-FFF2-40B4-BE49-F238E27FC236}">
                <a16:creationId xmlns:a16="http://schemas.microsoft.com/office/drawing/2014/main" id="{CF0A3292-F0B8-7BF8-ACEE-7E7628A11258}"/>
              </a:ext>
            </a:extLst>
          </p:cNvPr>
          <p:cNvSpPr/>
          <p:nvPr/>
        </p:nvSpPr>
        <p:spPr>
          <a:xfrm>
            <a:off x="4574621" y="3101215"/>
            <a:ext cx="712497" cy="618488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47C791-0FD0-746C-D200-3EBAD1974246}"/>
              </a:ext>
            </a:extLst>
          </p:cNvPr>
          <p:cNvSpPr/>
          <p:nvPr/>
        </p:nvSpPr>
        <p:spPr>
          <a:xfrm>
            <a:off x="3646340" y="3015518"/>
            <a:ext cx="1900468" cy="959568"/>
          </a:xfrm>
          <a:prstGeom prst="rect">
            <a:avLst/>
          </a:prstGeom>
          <a:noFill/>
          <a:ln w="12700" cap="flat" cmpd="sng" algn="ctr">
            <a:solidFill>
              <a:srgbClr val="4C5BDC"/>
            </a:solidFill>
            <a:prstDash val="dash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9D7085-8827-A234-F923-B0B540DB413B}"/>
              </a:ext>
            </a:extLst>
          </p:cNvPr>
          <p:cNvSpPr/>
          <p:nvPr/>
        </p:nvSpPr>
        <p:spPr>
          <a:xfrm>
            <a:off x="6125677" y="1803657"/>
            <a:ext cx="2498080" cy="231290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r>
              <a:rPr lang="en-US" sz="1397" kern="0">
                <a:solidFill>
                  <a:srgbClr val="0A091B"/>
                </a:solidFill>
                <a:latin typeface="Roboto"/>
              </a:rPr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6493AF-205C-799A-03D7-0A3E6CBA7F79}"/>
              </a:ext>
            </a:extLst>
          </p:cNvPr>
          <p:cNvCxnSpPr>
            <a:cxnSpLocks/>
          </p:cNvCxnSpPr>
          <p:nvPr/>
        </p:nvCxnSpPr>
        <p:spPr>
          <a:xfrm flipV="1">
            <a:off x="6646703" y="2708146"/>
            <a:ext cx="51193" cy="311045"/>
          </a:xfrm>
          <a:prstGeom prst="line">
            <a:avLst/>
          </a:prstGeom>
          <a:noFill/>
          <a:ln w="31750" cap="sq" cmpd="sng" algn="ctr">
            <a:solidFill>
              <a:srgbClr val="C2D7FF">
                <a:lumMod val="75000"/>
              </a:srgbClr>
            </a:solidFill>
            <a:prstDash val="sysDot"/>
            <a:bevel/>
            <a:headEnd type="none"/>
            <a:tailEnd type="none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7893FA-4EFF-6403-0261-A1FA38A99903}"/>
              </a:ext>
            </a:extLst>
          </p:cNvPr>
          <p:cNvCxnSpPr>
            <a:cxnSpLocks/>
          </p:cNvCxnSpPr>
          <p:nvPr/>
        </p:nvCxnSpPr>
        <p:spPr>
          <a:xfrm flipH="1" flipV="1">
            <a:off x="6904117" y="2604740"/>
            <a:ext cx="46543" cy="582468"/>
          </a:xfrm>
          <a:prstGeom prst="line">
            <a:avLst/>
          </a:prstGeom>
          <a:noFill/>
          <a:ln w="31750" cap="sq" cmpd="sng" algn="ctr">
            <a:solidFill>
              <a:srgbClr val="C2D7FF">
                <a:lumMod val="75000"/>
              </a:srgbClr>
            </a:solidFill>
            <a:prstDash val="sysDot"/>
            <a:bevel/>
            <a:headEnd type="none"/>
            <a:tailEnd type="none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8804BE4-1B38-3BC3-2EEB-0A4E00C89696}"/>
              </a:ext>
            </a:extLst>
          </p:cNvPr>
          <p:cNvSpPr/>
          <p:nvPr/>
        </p:nvSpPr>
        <p:spPr>
          <a:xfrm>
            <a:off x="6234757" y="1900424"/>
            <a:ext cx="1126152" cy="2061532"/>
          </a:xfrm>
          <a:prstGeom prst="rect">
            <a:avLst/>
          </a:prstGeom>
          <a:noFill/>
          <a:ln w="12700" cap="flat" cmpd="sng" algn="ctr">
            <a:solidFill>
              <a:srgbClr val="4C5BDC"/>
            </a:solidFill>
            <a:prstDash val="dash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56406F-CB3A-3331-E106-6BFD0A4C9E2D}"/>
              </a:ext>
            </a:extLst>
          </p:cNvPr>
          <p:cNvCxnSpPr>
            <a:cxnSpLocks/>
          </p:cNvCxnSpPr>
          <p:nvPr/>
        </p:nvCxnSpPr>
        <p:spPr>
          <a:xfrm flipV="1">
            <a:off x="7795728" y="2604740"/>
            <a:ext cx="74885" cy="414449"/>
          </a:xfrm>
          <a:prstGeom prst="line">
            <a:avLst/>
          </a:prstGeom>
          <a:noFill/>
          <a:ln w="31750" cap="sq" cmpd="sng" algn="ctr">
            <a:solidFill>
              <a:srgbClr val="C2D7FF">
                <a:lumMod val="75000"/>
              </a:srgbClr>
            </a:solidFill>
            <a:prstDash val="sysDot"/>
            <a:bevel/>
            <a:headEnd type="none"/>
            <a:tailEnd type="none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FD2E70-0CEC-99B5-03D1-D9115AE70C19}"/>
              </a:ext>
            </a:extLst>
          </p:cNvPr>
          <p:cNvCxnSpPr>
            <a:cxnSpLocks/>
          </p:cNvCxnSpPr>
          <p:nvPr/>
        </p:nvCxnSpPr>
        <p:spPr>
          <a:xfrm flipH="1" flipV="1">
            <a:off x="8076831" y="2708144"/>
            <a:ext cx="51652" cy="479062"/>
          </a:xfrm>
          <a:prstGeom prst="line">
            <a:avLst/>
          </a:prstGeom>
          <a:noFill/>
          <a:ln w="31750" cap="sq" cmpd="sng" algn="ctr">
            <a:solidFill>
              <a:srgbClr val="C2D7FF">
                <a:lumMod val="75000"/>
              </a:srgbClr>
            </a:solidFill>
            <a:prstDash val="sysDot"/>
            <a:bevel/>
            <a:headEnd type="none"/>
            <a:tailEnd type="none"/>
          </a:ln>
          <a:effectLst/>
        </p:spPr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90CE0431-F00E-AB15-B9EE-87C7205539F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333" y="3700418"/>
            <a:ext cx="227967" cy="2279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D4820E0-C568-C142-AA8C-AD6E203BD32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8" t="-1039" r="64697" b="1039"/>
          <a:stretch/>
        </p:blipFill>
        <p:spPr>
          <a:xfrm>
            <a:off x="7479376" y="3541529"/>
            <a:ext cx="227967" cy="21497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F46A5D0-34BD-B8EC-B677-41A4BF3E2257}"/>
              </a:ext>
            </a:extLst>
          </p:cNvPr>
          <p:cNvSpPr/>
          <p:nvPr/>
        </p:nvSpPr>
        <p:spPr>
          <a:xfrm>
            <a:off x="7400142" y="1900424"/>
            <a:ext cx="1126152" cy="2061532"/>
          </a:xfrm>
          <a:prstGeom prst="rect">
            <a:avLst/>
          </a:prstGeom>
          <a:noFill/>
          <a:ln w="12700" cap="flat" cmpd="sng" algn="ctr">
            <a:solidFill>
              <a:srgbClr val="4C5BDC"/>
            </a:solidFill>
            <a:prstDash val="dash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92E8E62-2E55-B59C-5ABF-2DBF5A705A6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405" y="3669265"/>
            <a:ext cx="225329" cy="2325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3A6737-37B5-B975-60F6-A50CB222FEB5}"/>
              </a:ext>
            </a:extLst>
          </p:cNvPr>
          <p:cNvCxnSpPr>
            <a:cxnSpLocks/>
          </p:cNvCxnSpPr>
          <p:nvPr/>
        </p:nvCxnSpPr>
        <p:spPr>
          <a:xfrm>
            <a:off x="3842991" y="2727979"/>
            <a:ext cx="711557" cy="263652"/>
          </a:xfrm>
          <a:prstGeom prst="line">
            <a:avLst/>
          </a:prstGeom>
          <a:noFill/>
          <a:ln w="31750" cap="sq" cmpd="sng" algn="ctr">
            <a:solidFill>
              <a:srgbClr val="C2D7FF">
                <a:lumMod val="75000"/>
              </a:srgbClr>
            </a:solidFill>
            <a:prstDash val="sysDot"/>
            <a:bevel/>
            <a:headEnd type="none"/>
            <a:tailEnd type="none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14727E-1142-7233-9555-550B31E46726}"/>
              </a:ext>
            </a:extLst>
          </p:cNvPr>
          <p:cNvCxnSpPr>
            <a:cxnSpLocks/>
          </p:cNvCxnSpPr>
          <p:nvPr/>
        </p:nvCxnSpPr>
        <p:spPr>
          <a:xfrm flipH="1">
            <a:off x="4554547" y="2727979"/>
            <a:ext cx="686624" cy="263652"/>
          </a:xfrm>
          <a:prstGeom prst="line">
            <a:avLst/>
          </a:prstGeom>
          <a:noFill/>
          <a:ln w="31750" cap="sq" cmpd="sng" algn="ctr">
            <a:solidFill>
              <a:srgbClr val="C2D7FF">
                <a:lumMod val="75000"/>
              </a:srgbClr>
            </a:solidFill>
            <a:prstDash val="sysDot"/>
            <a:bevel/>
            <a:headEnd type="none"/>
            <a:tailEnd type="none"/>
          </a:ln>
          <a:effectLst/>
        </p:spPr>
      </p:cxnSp>
      <p:sp>
        <p:nvSpPr>
          <p:cNvPr id="45" name="Hexagon 45">
            <a:extLst>
              <a:ext uri="{FF2B5EF4-FFF2-40B4-BE49-F238E27FC236}">
                <a16:creationId xmlns:a16="http://schemas.microsoft.com/office/drawing/2014/main" id="{0DFC6F1A-9B04-FA3D-D2D2-92A04FB3F68A}"/>
              </a:ext>
            </a:extLst>
          </p:cNvPr>
          <p:cNvSpPr/>
          <p:nvPr/>
        </p:nvSpPr>
        <p:spPr>
          <a:xfrm>
            <a:off x="3533729" y="2117673"/>
            <a:ext cx="712497" cy="618489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735E5C71-2ED6-E0BC-8AC4-A681B1C8A813}"/>
              </a:ext>
            </a:extLst>
          </p:cNvPr>
          <p:cNvSpPr/>
          <p:nvPr/>
        </p:nvSpPr>
        <p:spPr>
          <a:xfrm>
            <a:off x="3739949" y="2014268"/>
            <a:ext cx="712497" cy="618489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47" name="Hexagon 45">
            <a:extLst>
              <a:ext uri="{FF2B5EF4-FFF2-40B4-BE49-F238E27FC236}">
                <a16:creationId xmlns:a16="http://schemas.microsoft.com/office/drawing/2014/main" id="{E38E2A92-159C-C325-517D-0DD42EF1A4C6}"/>
              </a:ext>
            </a:extLst>
          </p:cNvPr>
          <p:cNvSpPr/>
          <p:nvPr/>
        </p:nvSpPr>
        <p:spPr>
          <a:xfrm>
            <a:off x="6360509" y="2117673"/>
            <a:ext cx="712497" cy="618490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48" name="Hexagon 45">
            <a:extLst>
              <a:ext uri="{FF2B5EF4-FFF2-40B4-BE49-F238E27FC236}">
                <a16:creationId xmlns:a16="http://schemas.microsoft.com/office/drawing/2014/main" id="{A84B52A6-6D7D-96BF-4C94-35353C5E5C57}"/>
              </a:ext>
            </a:extLst>
          </p:cNvPr>
          <p:cNvSpPr/>
          <p:nvPr/>
        </p:nvSpPr>
        <p:spPr>
          <a:xfrm>
            <a:off x="6566730" y="2014269"/>
            <a:ext cx="712497" cy="618490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FF4624-66A2-BB40-4C64-8E1D1B752746}"/>
              </a:ext>
            </a:extLst>
          </p:cNvPr>
          <p:cNvSpPr/>
          <p:nvPr/>
        </p:nvSpPr>
        <p:spPr>
          <a:xfrm>
            <a:off x="3455377" y="1944987"/>
            <a:ext cx="1075421" cy="860455"/>
          </a:xfrm>
          <a:prstGeom prst="rect">
            <a:avLst/>
          </a:prstGeom>
          <a:noFill/>
          <a:ln w="12700" cap="flat" cmpd="sng" algn="ctr">
            <a:solidFill>
              <a:srgbClr val="4C5BDC"/>
            </a:solidFill>
            <a:prstDash val="dash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0" name="Hexagon 45">
            <a:extLst>
              <a:ext uri="{FF2B5EF4-FFF2-40B4-BE49-F238E27FC236}">
                <a16:creationId xmlns:a16="http://schemas.microsoft.com/office/drawing/2014/main" id="{C0E676A7-A2E1-C4D4-DC8A-2B271DF3EACE}"/>
              </a:ext>
            </a:extLst>
          </p:cNvPr>
          <p:cNvSpPr/>
          <p:nvPr/>
        </p:nvSpPr>
        <p:spPr>
          <a:xfrm flipH="1">
            <a:off x="4924580" y="2117673"/>
            <a:ext cx="712496" cy="618489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1" name="Hexagon 45">
            <a:extLst>
              <a:ext uri="{FF2B5EF4-FFF2-40B4-BE49-F238E27FC236}">
                <a16:creationId xmlns:a16="http://schemas.microsoft.com/office/drawing/2014/main" id="{1A6AAA0C-5242-0345-2B36-2A5A3BB18064}"/>
              </a:ext>
            </a:extLst>
          </p:cNvPr>
          <p:cNvSpPr/>
          <p:nvPr/>
        </p:nvSpPr>
        <p:spPr>
          <a:xfrm flipH="1">
            <a:off x="4718360" y="2014268"/>
            <a:ext cx="712496" cy="618489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2" name="Hexagon 45">
            <a:extLst>
              <a:ext uri="{FF2B5EF4-FFF2-40B4-BE49-F238E27FC236}">
                <a16:creationId xmlns:a16="http://schemas.microsoft.com/office/drawing/2014/main" id="{D8234E6E-B485-D875-DEFC-A54ADE78D39E}"/>
              </a:ext>
            </a:extLst>
          </p:cNvPr>
          <p:cNvSpPr/>
          <p:nvPr/>
        </p:nvSpPr>
        <p:spPr>
          <a:xfrm flipH="1">
            <a:off x="7713365" y="2117673"/>
            <a:ext cx="712496" cy="618490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3" name="Hexagon 45">
            <a:extLst>
              <a:ext uri="{FF2B5EF4-FFF2-40B4-BE49-F238E27FC236}">
                <a16:creationId xmlns:a16="http://schemas.microsoft.com/office/drawing/2014/main" id="{3483F1E2-F831-CA00-1827-067971B077CF}"/>
              </a:ext>
            </a:extLst>
          </p:cNvPr>
          <p:cNvSpPr/>
          <p:nvPr/>
        </p:nvSpPr>
        <p:spPr>
          <a:xfrm flipH="1">
            <a:off x="7507144" y="2014269"/>
            <a:ext cx="712496" cy="618490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ED56EC-28ED-6998-CA90-1EA0EBEDD6E3}"/>
              </a:ext>
            </a:extLst>
          </p:cNvPr>
          <p:cNvSpPr/>
          <p:nvPr/>
        </p:nvSpPr>
        <p:spPr>
          <a:xfrm>
            <a:off x="4640008" y="1944987"/>
            <a:ext cx="1075421" cy="860455"/>
          </a:xfrm>
          <a:prstGeom prst="rect">
            <a:avLst/>
          </a:prstGeom>
          <a:noFill/>
          <a:ln w="12700" cap="flat" cmpd="sng" algn="ctr">
            <a:solidFill>
              <a:srgbClr val="4C5BDC"/>
            </a:solidFill>
            <a:prstDash val="dash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5" name="Hexagon 45">
            <a:extLst>
              <a:ext uri="{FF2B5EF4-FFF2-40B4-BE49-F238E27FC236}">
                <a16:creationId xmlns:a16="http://schemas.microsoft.com/office/drawing/2014/main" id="{D81DAEB5-86F2-B836-C6FF-A5E5EA8F7E0D}"/>
              </a:ext>
            </a:extLst>
          </p:cNvPr>
          <p:cNvSpPr/>
          <p:nvPr/>
        </p:nvSpPr>
        <p:spPr>
          <a:xfrm>
            <a:off x="6311211" y="3031459"/>
            <a:ext cx="712497" cy="618488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916C713-0CB7-AB30-8221-296BB38D2EE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5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065" y="3146308"/>
            <a:ext cx="388788" cy="3887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F8A231-897C-C772-CE30-63DEC16D6F2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285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777" y="3221915"/>
            <a:ext cx="388788" cy="3887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B643DEA-7377-CC0F-46BB-D1D97E44275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285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467" y="3221915"/>
            <a:ext cx="388788" cy="388788"/>
          </a:xfrm>
          <a:prstGeom prst="rect">
            <a:avLst/>
          </a:prstGeom>
        </p:spPr>
      </p:pic>
      <p:sp>
        <p:nvSpPr>
          <p:cNvPr id="59" name="Hexagon 45">
            <a:extLst>
              <a:ext uri="{FF2B5EF4-FFF2-40B4-BE49-F238E27FC236}">
                <a16:creationId xmlns:a16="http://schemas.microsoft.com/office/drawing/2014/main" id="{5C9C85BC-49D5-4FB5-4523-19EACAD785A7}"/>
              </a:ext>
            </a:extLst>
          </p:cNvPr>
          <p:cNvSpPr/>
          <p:nvPr/>
        </p:nvSpPr>
        <p:spPr>
          <a:xfrm>
            <a:off x="6566731" y="3205755"/>
            <a:ext cx="712497" cy="618488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8E994BC-3003-8CA3-663E-BBC502DCB68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2858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585" y="3320604"/>
            <a:ext cx="388788" cy="38878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676B037-CAA3-03CC-224B-90237CD7160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2391" y="3615271"/>
            <a:ext cx="225329" cy="232599"/>
          </a:xfrm>
          <a:prstGeom prst="rect">
            <a:avLst/>
          </a:prstGeom>
        </p:spPr>
      </p:pic>
      <p:sp>
        <p:nvSpPr>
          <p:cNvPr id="62" name="Hexagon 45">
            <a:extLst>
              <a:ext uri="{FF2B5EF4-FFF2-40B4-BE49-F238E27FC236}">
                <a16:creationId xmlns:a16="http://schemas.microsoft.com/office/drawing/2014/main" id="{55D4429B-B6CF-E284-4B63-CEBC5FD0FE89}"/>
              </a:ext>
            </a:extLst>
          </p:cNvPr>
          <p:cNvSpPr/>
          <p:nvPr/>
        </p:nvSpPr>
        <p:spPr>
          <a:xfrm>
            <a:off x="4185833" y="3275511"/>
            <a:ext cx="712497" cy="618488"/>
          </a:xfrm>
          <a:custGeom>
            <a:avLst/>
            <a:gdLst>
              <a:gd name="connsiteX0" fmla="*/ 0 w 2032812"/>
              <a:gd name="connsiteY0" fmla="*/ 876212 h 1752424"/>
              <a:gd name="connsiteX1" fmla="*/ 438106 w 2032812"/>
              <a:gd name="connsiteY1" fmla="*/ 0 h 1752424"/>
              <a:gd name="connsiteX2" fmla="*/ 1594706 w 2032812"/>
              <a:gd name="connsiteY2" fmla="*/ 0 h 1752424"/>
              <a:gd name="connsiteX3" fmla="*/ 2032812 w 2032812"/>
              <a:gd name="connsiteY3" fmla="*/ 876212 h 1752424"/>
              <a:gd name="connsiteX4" fmla="*/ 1594706 w 2032812"/>
              <a:gd name="connsiteY4" fmla="*/ 1752424 h 1752424"/>
              <a:gd name="connsiteX5" fmla="*/ 438106 w 2032812"/>
              <a:gd name="connsiteY5" fmla="*/ 1752424 h 1752424"/>
              <a:gd name="connsiteX6" fmla="*/ 0 w 2032812"/>
              <a:gd name="connsiteY6" fmla="*/ 876212 h 1752424"/>
              <a:gd name="connsiteX0" fmla="*/ 0 w 2032812"/>
              <a:gd name="connsiteY0" fmla="*/ 876212 h 1764600"/>
              <a:gd name="connsiteX1" fmla="*/ 438106 w 2032812"/>
              <a:gd name="connsiteY1" fmla="*/ 0 h 1764600"/>
              <a:gd name="connsiteX2" fmla="*/ 1594706 w 2032812"/>
              <a:gd name="connsiteY2" fmla="*/ 0 h 1764600"/>
              <a:gd name="connsiteX3" fmla="*/ 2032812 w 2032812"/>
              <a:gd name="connsiteY3" fmla="*/ 876212 h 1764600"/>
              <a:gd name="connsiteX4" fmla="*/ 1594706 w 2032812"/>
              <a:gd name="connsiteY4" fmla="*/ 1752424 h 1764600"/>
              <a:gd name="connsiteX5" fmla="*/ 1005949 w 2032812"/>
              <a:gd name="connsiteY5" fmla="*/ 1764600 h 1764600"/>
              <a:gd name="connsiteX6" fmla="*/ 438106 w 2032812"/>
              <a:gd name="connsiteY6" fmla="*/ 1752424 h 1764600"/>
              <a:gd name="connsiteX7" fmla="*/ 0 w 2032812"/>
              <a:gd name="connsiteY7" fmla="*/ 876212 h 176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2812" h="1764600">
                <a:moveTo>
                  <a:pt x="0" y="876212"/>
                </a:moveTo>
                <a:lnTo>
                  <a:pt x="438106" y="0"/>
                </a:lnTo>
                <a:lnTo>
                  <a:pt x="1594706" y="0"/>
                </a:lnTo>
                <a:lnTo>
                  <a:pt x="2032812" y="876212"/>
                </a:lnTo>
                <a:lnTo>
                  <a:pt x="1594706" y="1752424"/>
                </a:lnTo>
                <a:lnTo>
                  <a:pt x="1005949" y="1764600"/>
                </a:lnTo>
                <a:lnTo>
                  <a:pt x="438106" y="1752424"/>
                </a:lnTo>
                <a:lnTo>
                  <a:pt x="0" y="8762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4C5BDC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594" tIns="22797" rIns="45594" bIns="2279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endParaRPr lang="en-US" sz="1397" kern="0">
              <a:solidFill>
                <a:srgbClr val="0A091B"/>
              </a:solidFill>
              <a:latin typeface="Roboto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9A7E01B-1AEF-E8D0-0C84-FDD5C6CD7389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2862"/>
                    </a14:imgEffect>
                    <a14:imgEffect>
                      <a14:saturation sat="2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687" y="3390360"/>
            <a:ext cx="388788" cy="388788"/>
          </a:xfrm>
          <a:prstGeom prst="rect">
            <a:avLst/>
          </a:prstGeom>
        </p:spPr>
      </p:pic>
      <p:sp>
        <p:nvSpPr>
          <p:cNvPr id="64" name="Freeform 63">
            <a:extLst>
              <a:ext uri="{FF2B5EF4-FFF2-40B4-BE49-F238E27FC236}">
                <a16:creationId xmlns:a16="http://schemas.microsoft.com/office/drawing/2014/main" id="{AAFFFDD1-CDE0-DB3B-7EE6-37D4AC229E8B}"/>
              </a:ext>
            </a:extLst>
          </p:cNvPr>
          <p:cNvSpPr/>
          <p:nvPr/>
        </p:nvSpPr>
        <p:spPr>
          <a:xfrm>
            <a:off x="918910" y="3722152"/>
            <a:ext cx="426449" cy="53212"/>
          </a:xfrm>
          <a:custGeom>
            <a:avLst/>
            <a:gdLst>
              <a:gd name="connsiteX0" fmla="*/ 3694 w 240450"/>
              <a:gd name="connsiteY0" fmla="*/ 29494 h 30003"/>
              <a:gd name="connsiteX1" fmla="*/ 0 w 240450"/>
              <a:gd name="connsiteY1" fmla="*/ 29494 h 30003"/>
              <a:gd name="connsiteX2" fmla="*/ 10681 w 240450"/>
              <a:gd name="connsiteY2" fmla="*/ 397 h 30003"/>
              <a:gd name="connsiteX3" fmla="*/ 14318 w 240450"/>
              <a:gd name="connsiteY3" fmla="*/ 397 h 30003"/>
              <a:gd name="connsiteX4" fmla="*/ 25003 w 240450"/>
              <a:gd name="connsiteY4" fmla="*/ 29494 h 30003"/>
              <a:gd name="connsiteX5" fmla="*/ 21309 w 240450"/>
              <a:gd name="connsiteY5" fmla="*/ 29494 h 30003"/>
              <a:gd name="connsiteX6" fmla="*/ 12615 w 240450"/>
              <a:gd name="connsiteY6" fmla="*/ 5001 h 30003"/>
              <a:gd name="connsiteX7" fmla="*/ 12388 w 240450"/>
              <a:gd name="connsiteY7" fmla="*/ 5001 h 30003"/>
              <a:gd name="connsiteX8" fmla="*/ 3694 w 240450"/>
              <a:gd name="connsiteY8" fmla="*/ 29494 h 30003"/>
              <a:gd name="connsiteX9" fmla="*/ 5057 w 240450"/>
              <a:gd name="connsiteY9" fmla="*/ 18129 h 30003"/>
              <a:gd name="connsiteX10" fmla="*/ 19946 w 240450"/>
              <a:gd name="connsiteY10" fmla="*/ 18129 h 30003"/>
              <a:gd name="connsiteX11" fmla="*/ 19946 w 240450"/>
              <a:gd name="connsiteY11" fmla="*/ 21253 h 30003"/>
              <a:gd name="connsiteX12" fmla="*/ 5057 w 240450"/>
              <a:gd name="connsiteY12" fmla="*/ 21253 h 30003"/>
              <a:gd name="connsiteX13" fmla="*/ 5057 w 240450"/>
              <a:gd name="connsiteY13" fmla="*/ 18129 h 30003"/>
              <a:gd name="connsiteX14" fmla="*/ 29080 w 240450"/>
              <a:gd name="connsiteY14" fmla="*/ 29494 h 30003"/>
              <a:gd name="connsiteX15" fmla="*/ 29080 w 240450"/>
              <a:gd name="connsiteY15" fmla="*/ 7671 h 30003"/>
              <a:gd name="connsiteX16" fmla="*/ 32317 w 240450"/>
              <a:gd name="connsiteY16" fmla="*/ 7671 h 30003"/>
              <a:gd name="connsiteX17" fmla="*/ 32317 w 240450"/>
              <a:gd name="connsiteY17" fmla="*/ 11081 h 30003"/>
              <a:gd name="connsiteX18" fmla="*/ 32604 w 240450"/>
              <a:gd name="connsiteY18" fmla="*/ 11081 h 30003"/>
              <a:gd name="connsiteX19" fmla="*/ 34804 w 240450"/>
              <a:gd name="connsiteY19" fmla="*/ 8368 h 30003"/>
              <a:gd name="connsiteX20" fmla="*/ 38455 w 240450"/>
              <a:gd name="connsiteY20" fmla="*/ 7388 h 30003"/>
              <a:gd name="connsiteX21" fmla="*/ 42052 w 240450"/>
              <a:gd name="connsiteY21" fmla="*/ 8368 h 30003"/>
              <a:gd name="connsiteX22" fmla="*/ 44309 w 240450"/>
              <a:gd name="connsiteY22" fmla="*/ 11081 h 30003"/>
              <a:gd name="connsiteX23" fmla="*/ 44536 w 240450"/>
              <a:gd name="connsiteY23" fmla="*/ 11081 h 30003"/>
              <a:gd name="connsiteX24" fmla="*/ 47053 w 240450"/>
              <a:gd name="connsiteY24" fmla="*/ 8398 h 30003"/>
              <a:gd name="connsiteX25" fmla="*/ 51070 w 240450"/>
              <a:gd name="connsiteY25" fmla="*/ 7388 h 30003"/>
              <a:gd name="connsiteX26" fmla="*/ 55860 w 240450"/>
              <a:gd name="connsiteY26" fmla="*/ 9221 h 30003"/>
              <a:gd name="connsiteX27" fmla="*/ 57721 w 240450"/>
              <a:gd name="connsiteY27" fmla="*/ 14889 h 30003"/>
              <a:gd name="connsiteX28" fmla="*/ 57721 w 240450"/>
              <a:gd name="connsiteY28" fmla="*/ 29494 h 30003"/>
              <a:gd name="connsiteX29" fmla="*/ 54367 w 240450"/>
              <a:gd name="connsiteY29" fmla="*/ 29494 h 30003"/>
              <a:gd name="connsiteX30" fmla="*/ 54367 w 240450"/>
              <a:gd name="connsiteY30" fmla="*/ 14889 h 30003"/>
              <a:gd name="connsiteX31" fmla="*/ 53047 w 240450"/>
              <a:gd name="connsiteY31" fmla="*/ 11438 h 30003"/>
              <a:gd name="connsiteX32" fmla="*/ 49936 w 240450"/>
              <a:gd name="connsiteY32" fmla="*/ 10398 h 30003"/>
              <a:gd name="connsiteX33" fmla="*/ 46369 w 240450"/>
              <a:gd name="connsiteY33" fmla="*/ 11791 h 30003"/>
              <a:gd name="connsiteX34" fmla="*/ 45106 w 240450"/>
              <a:gd name="connsiteY34" fmla="*/ 15285 h 30003"/>
              <a:gd name="connsiteX35" fmla="*/ 45106 w 240450"/>
              <a:gd name="connsiteY35" fmla="*/ 29494 h 30003"/>
              <a:gd name="connsiteX36" fmla="*/ 41695 w 240450"/>
              <a:gd name="connsiteY36" fmla="*/ 29494 h 30003"/>
              <a:gd name="connsiteX37" fmla="*/ 41695 w 240450"/>
              <a:gd name="connsiteY37" fmla="*/ 14548 h 30003"/>
              <a:gd name="connsiteX38" fmla="*/ 40488 w 240450"/>
              <a:gd name="connsiteY38" fmla="*/ 11551 h 30003"/>
              <a:gd name="connsiteX39" fmla="*/ 37378 w 240450"/>
              <a:gd name="connsiteY39" fmla="*/ 10398 h 30003"/>
              <a:gd name="connsiteX40" fmla="*/ 34934 w 240450"/>
              <a:gd name="connsiteY40" fmla="*/ 11095 h 30003"/>
              <a:gd name="connsiteX41" fmla="*/ 33114 w 240450"/>
              <a:gd name="connsiteY41" fmla="*/ 13028 h 30003"/>
              <a:gd name="connsiteX42" fmla="*/ 32434 w 240450"/>
              <a:gd name="connsiteY42" fmla="*/ 15855 h 30003"/>
              <a:gd name="connsiteX43" fmla="*/ 32434 w 240450"/>
              <a:gd name="connsiteY43" fmla="*/ 29494 h 30003"/>
              <a:gd name="connsiteX44" fmla="*/ 29080 w 240450"/>
              <a:gd name="connsiteY44" fmla="*/ 29494 h 30003"/>
              <a:gd name="connsiteX45" fmla="*/ 70272 w 240450"/>
              <a:gd name="connsiteY45" fmla="*/ 30004 h 30003"/>
              <a:gd name="connsiteX46" fmla="*/ 66505 w 240450"/>
              <a:gd name="connsiteY46" fmla="*/ 29224 h 30003"/>
              <a:gd name="connsiteX47" fmla="*/ 63821 w 240450"/>
              <a:gd name="connsiteY47" fmla="*/ 26937 h 30003"/>
              <a:gd name="connsiteX48" fmla="*/ 62828 w 240450"/>
              <a:gd name="connsiteY48" fmla="*/ 23299 h 30003"/>
              <a:gd name="connsiteX49" fmla="*/ 63565 w 240450"/>
              <a:gd name="connsiteY49" fmla="*/ 20259 h 30003"/>
              <a:gd name="connsiteX50" fmla="*/ 65542 w 240450"/>
              <a:gd name="connsiteY50" fmla="*/ 18412 h 30003"/>
              <a:gd name="connsiteX51" fmla="*/ 68269 w 240450"/>
              <a:gd name="connsiteY51" fmla="*/ 17419 h 30003"/>
              <a:gd name="connsiteX52" fmla="*/ 71296 w 240450"/>
              <a:gd name="connsiteY52" fmla="*/ 16879 h 30003"/>
              <a:gd name="connsiteX53" fmla="*/ 74519 w 240450"/>
              <a:gd name="connsiteY53" fmla="*/ 16495 h 30003"/>
              <a:gd name="connsiteX54" fmla="*/ 76336 w 240450"/>
              <a:gd name="connsiteY54" fmla="*/ 16025 h 30003"/>
              <a:gd name="connsiteX55" fmla="*/ 76920 w 240450"/>
              <a:gd name="connsiteY55" fmla="*/ 14889 h 30003"/>
              <a:gd name="connsiteX56" fmla="*/ 76920 w 240450"/>
              <a:gd name="connsiteY56" fmla="*/ 14775 h 30003"/>
              <a:gd name="connsiteX57" fmla="*/ 75769 w 240450"/>
              <a:gd name="connsiteY57" fmla="*/ 11508 h 30003"/>
              <a:gd name="connsiteX58" fmla="*/ 72316 w 240450"/>
              <a:gd name="connsiteY58" fmla="*/ 10341 h 30003"/>
              <a:gd name="connsiteX59" fmla="*/ 68552 w 240450"/>
              <a:gd name="connsiteY59" fmla="*/ 11395 h 30003"/>
              <a:gd name="connsiteX60" fmla="*/ 66635 w 240450"/>
              <a:gd name="connsiteY60" fmla="*/ 13638 h 30003"/>
              <a:gd name="connsiteX61" fmla="*/ 63451 w 240450"/>
              <a:gd name="connsiteY61" fmla="*/ 12502 h 30003"/>
              <a:gd name="connsiteX62" fmla="*/ 65725 w 240450"/>
              <a:gd name="connsiteY62" fmla="*/ 9404 h 30003"/>
              <a:gd name="connsiteX63" fmla="*/ 68852 w 240450"/>
              <a:gd name="connsiteY63" fmla="*/ 7841 h 30003"/>
              <a:gd name="connsiteX64" fmla="*/ 72202 w 240450"/>
              <a:gd name="connsiteY64" fmla="*/ 7388 h 30003"/>
              <a:gd name="connsiteX65" fmla="*/ 74619 w 240450"/>
              <a:gd name="connsiteY65" fmla="*/ 7644 h 30003"/>
              <a:gd name="connsiteX66" fmla="*/ 77276 w 240450"/>
              <a:gd name="connsiteY66" fmla="*/ 8651 h 30003"/>
              <a:gd name="connsiteX67" fmla="*/ 79420 w 240450"/>
              <a:gd name="connsiteY67" fmla="*/ 10968 h 30003"/>
              <a:gd name="connsiteX68" fmla="*/ 80273 w 240450"/>
              <a:gd name="connsiteY68" fmla="*/ 15115 h 30003"/>
              <a:gd name="connsiteX69" fmla="*/ 80273 w 240450"/>
              <a:gd name="connsiteY69" fmla="*/ 29494 h 30003"/>
              <a:gd name="connsiteX70" fmla="*/ 76920 w 240450"/>
              <a:gd name="connsiteY70" fmla="*/ 29494 h 30003"/>
              <a:gd name="connsiteX71" fmla="*/ 76920 w 240450"/>
              <a:gd name="connsiteY71" fmla="*/ 26537 h 30003"/>
              <a:gd name="connsiteX72" fmla="*/ 76750 w 240450"/>
              <a:gd name="connsiteY72" fmla="*/ 26537 h 30003"/>
              <a:gd name="connsiteX73" fmla="*/ 75613 w 240450"/>
              <a:gd name="connsiteY73" fmla="*/ 28057 h 30003"/>
              <a:gd name="connsiteX74" fmla="*/ 73496 w 240450"/>
              <a:gd name="connsiteY74" fmla="*/ 29437 h 30003"/>
              <a:gd name="connsiteX75" fmla="*/ 70272 w 240450"/>
              <a:gd name="connsiteY75" fmla="*/ 30004 h 30003"/>
              <a:gd name="connsiteX76" fmla="*/ 70782 w 240450"/>
              <a:gd name="connsiteY76" fmla="*/ 26993 h 30003"/>
              <a:gd name="connsiteX77" fmla="*/ 74136 w 240450"/>
              <a:gd name="connsiteY77" fmla="*/ 26210 h 30003"/>
              <a:gd name="connsiteX78" fmla="*/ 76210 w 240450"/>
              <a:gd name="connsiteY78" fmla="*/ 24193 h 30003"/>
              <a:gd name="connsiteX79" fmla="*/ 76920 w 240450"/>
              <a:gd name="connsiteY79" fmla="*/ 21593 h 30003"/>
              <a:gd name="connsiteX80" fmla="*/ 76920 w 240450"/>
              <a:gd name="connsiteY80" fmla="*/ 18526 h 30003"/>
              <a:gd name="connsiteX81" fmla="*/ 75983 w 240450"/>
              <a:gd name="connsiteY81" fmla="*/ 18996 h 30003"/>
              <a:gd name="connsiteX82" fmla="*/ 74333 w 240450"/>
              <a:gd name="connsiteY82" fmla="*/ 19349 h 30003"/>
              <a:gd name="connsiteX83" fmla="*/ 72529 w 240450"/>
              <a:gd name="connsiteY83" fmla="*/ 19606 h 30003"/>
              <a:gd name="connsiteX84" fmla="*/ 71122 w 240450"/>
              <a:gd name="connsiteY84" fmla="*/ 19776 h 30003"/>
              <a:gd name="connsiteX85" fmla="*/ 68679 w 240450"/>
              <a:gd name="connsiteY85" fmla="*/ 20329 h 30003"/>
              <a:gd name="connsiteX86" fmla="*/ 66862 w 240450"/>
              <a:gd name="connsiteY86" fmla="*/ 21453 h 30003"/>
              <a:gd name="connsiteX87" fmla="*/ 66178 w 240450"/>
              <a:gd name="connsiteY87" fmla="*/ 23470 h 30003"/>
              <a:gd name="connsiteX88" fmla="*/ 67472 w 240450"/>
              <a:gd name="connsiteY88" fmla="*/ 26110 h 30003"/>
              <a:gd name="connsiteX89" fmla="*/ 70782 w 240450"/>
              <a:gd name="connsiteY89" fmla="*/ 26993 h 30003"/>
              <a:gd name="connsiteX90" fmla="*/ 85767 w 240450"/>
              <a:gd name="connsiteY90" fmla="*/ 29494 h 30003"/>
              <a:gd name="connsiteX91" fmla="*/ 85767 w 240450"/>
              <a:gd name="connsiteY91" fmla="*/ 26937 h 30003"/>
              <a:gd name="connsiteX92" fmla="*/ 98156 w 240450"/>
              <a:gd name="connsiteY92" fmla="*/ 11025 h 30003"/>
              <a:gd name="connsiteX93" fmla="*/ 98156 w 240450"/>
              <a:gd name="connsiteY93" fmla="*/ 10798 h 30003"/>
              <a:gd name="connsiteX94" fmla="*/ 86164 w 240450"/>
              <a:gd name="connsiteY94" fmla="*/ 10798 h 30003"/>
              <a:gd name="connsiteX95" fmla="*/ 86164 w 240450"/>
              <a:gd name="connsiteY95" fmla="*/ 7671 h 30003"/>
              <a:gd name="connsiteX96" fmla="*/ 102473 w 240450"/>
              <a:gd name="connsiteY96" fmla="*/ 7671 h 30003"/>
              <a:gd name="connsiteX97" fmla="*/ 102473 w 240450"/>
              <a:gd name="connsiteY97" fmla="*/ 10341 h 30003"/>
              <a:gd name="connsiteX98" fmla="*/ 90428 w 240450"/>
              <a:gd name="connsiteY98" fmla="*/ 26140 h 30003"/>
              <a:gd name="connsiteX99" fmla="*/ 90428 w 240450"/>
              <a:gd name="connsiteY99" fmla="*/ 26367 h 30003"/>
              <a:gd name="connsiteX100" fmla="*/ 102870 w 240450"/>
              <a:gd name="connsiteY100" fmla="*/ 26367 h 30003"/>
              <a:gd name="connsiteX101" fmla="*/ 102870 w 240450"/>
              <a:gd name="connsiteY101" fmla="*/ 29494 h 30003"/>
              <a:gd name="connsiteX102" fmla="*/ 85767 w 240450"/>
              <a:gd name="connsiteY102" fmla="*/ 29494 h 30003"/>
              <a:gd name="connsiteX103" fmla="*/ 116275 w 240450"/>
              <a:gd name="connsiteY103" fmla="*/ 29947 h 30003"/>
              <a:gd name="connsiteX104" fmla="*/ 111091 w 240450"/>
              <a:gd name="connsiteY104" fmla="*/ 28540 h 30003"/>
              <a:gd name="connsiteX105" fmla="*/ 107623 w 240450"/>
              <a:gd name="connsiteY105" fmla="*/ 24606 h 30003"/>
              <a:gd name="connsiteX106" fmla="*/ 106387 w 240450"/>
              <a:gd name="connsiteY106" fmla="*/ 18696 h 30003"/>
              <a:gd name="connsiteX107" fmla="*/ 107623 w 240450"/>
              <a:gd name="connsiteY107" fmla="*/ 12745 h 30003"/>
              <a:gd name="connsiteX108" fmla="*/ 111091 w 240450"/>
              <a:gd name="connsiteY108" fmla="*/ 8794 h 30003"/>
              <a:gd name="connsiteX109" fmla="*/ 116275 w 240450"/>
              <a:gd name="connsiteY109" fmla="*/ 7388 h 30003"/>
              <a:gd name="connsiteX110" fmla="*/ 121445 w 240450"/>
              <a:gd name="connsiteY110" fmla="*/ 8794 h 30003"/>
              <a:gd name="connsiteX111" fmla="*/ 124912 w 240450"/>
              <a:gd name="connsiteY111" fmla="*/ 12745 h 30003"/>
              <a:gd name="connsiteX112" fmla="*/ 126162 w 240450"/>
              <a:gd name="connsiteY112" fmla="*/ 18696 h 30003"/>
              <a:gd name="connsiteX113" fmla="*/ 124912 w 240450"/>
              <a:gd name="connsiteY113" fmla="*/ 24606 h 30003"/>
              <a:gd name="connsiteX114" fmla="*/ 121445 w 240450"/>
              <a:gd name="connsiteY114" fmla="*/ 28540 h 30003"/>
              <a:gd name="connsiteX115" fmla="*/ 116275 w 240450"/>
              <a:gd name="connsiteY115" fmla="*/ 29947 h 30003"/>
              <a:gd name="connsiteX116" fmla="*/ 116275 w 240450"/>
              <a:gd name="connsiteY116" fmla="*/ 26937 h 30003"/>
              <a:gd name="connsiteX117" fmla="*/ 119968 w 240450"/>
              <a:gd name="connsiteY117" fmla="*/ 25783 h 30003"/>
              <a:gd name="connsiteX118" fmla="*/ 122112 w 240450"/>
              <a:gd name="connsiteY118" fmla="*/ 22759 h 30003"/>
              <a:gd name="connsiteX119" fmla="*/ 122809 w 240450"/>
              <a:gd name="connsiteY119" fmla="*/ 18696 h 30003"/>
              <a:gd name="connsiteX120" fmla="*/ 122112 w 240450"/>
              <a:gd name="connsiteY120" fmla="*/ 14618 h 30003"/>
              <a:gd name="connsiteX121" fmla="*/ 119968 w 240450"/>
              <a:gd name="connsiteY121" fmla="*/ 11565 h 30003"/>
              <a:gd name="connsiteX122" fmla="*/ 116275 w 240450"/>
              <a:gd name="connsiteY122" fmla="*/ 10398 h 30003"/>
              <a:gd name="connsiteX123" fmla="*/ 112581 w 240450"/>
              <a:gd name="connsiteY123" fmla="*/ 11565 h 30003"/>
              <a:gd name="connsiteX124" fmla="*/ 110437 w 240450"/>
              <a:gd name="connsiteY124" fmla="*/ 14618 h 30003"/>
              <a:gd name="connsiteX125" fmla="*/ 109740 w 240450"/>
              <a:gd name="connsiteY125" fmla="*/ 18696 h 30003"/>
              <a:gd name="connsiteX126" fmla="*/ 110437 w 240450"/>
              <a:gd name="connsiteY126" fmla="*/ 22759 h 30003"/>
              <a:gd name="connsiteX127" fmla="*/ 112581 w 240450"/>
              <a:gd name="connsiteY127" fmla="*/ 25783 h 30003"/>
              <a:gd name="connsiteX128" fmla="*/ 116275 w 240450"/>
              <a:gd name="connsiteY128" fmla="*/ 26937 h 30003"/>
              <a:gd name="connsiteX129" fmla="*/ 134634 w 240450"/>
              <a:gd name="connsiteY129" fmla="*/ 16365 h 30003"/>
              <a:gd name="connsiteX130" fmla="*/ 134634 w 240450"/>
              <a:gd name="connsiteY130" fmla="*/ 29494 h 30003"/>
              <a:gd name="connsiteX131" fmla="*/ 131280 w 240450"/>
              <a:gd name="connsiteY131" fmla="*/ 29494 h 30003"/>
              <a:gd name="connsiteX132" fmla="*/ 131280 w 240450"/>
              <a:gd name="connsiteY132" fmla="*/ 7671 h 30003"/>
              <a:gd name="connsiteX133" fmla="*/ 134520 w 240450"/>
              <a:gd name="connsiteY133" fmla="*/ 7671 h 30003"/>
              <a:gd name="connsiteX134" fmla="*/ 134520 w 240450"/>
              <a:gd name="connsiteY134" fmla="*/ 11081 h 30003"/>
              <a:gd name="connsiteX135" fmla="*/ 134804 w 240450"/>
              <a:gd name="connsiteY135" fmla="*/ 11081 h 30003"/>
              <a:gd name="connsiteX136" fmla="*/ 137134 w 240450"/>
              <a:gd name="connsiteY136" fmla="*/ 8411 h 30003"/>
              <a:gd name="connsiteX137" fmla="*/ 141168 w 240450"/>
              <a:gd name="connsiteY137" fmla="*/ 7388 h 30003"/>
              <a:gd name="connsiteX138" fmla="*/ 145045 w 240450"/>
              <a:gd name="connsiteY138" fmla="*/ 8298 h 30003"/>
              <a:gd name="connsiteX139" fmla="*/ 147632 w 240450"/>
              <a:gd name="connsiteY139" fmla="*/ 11025 h 30003"/>
              <a:gd name="connsiteX140" fmla="*/ 148555 w 240450"/>
              <a:gd name="connsiteY140" fmla="*/ 15629 h 30003"/>
              <a:gd name="connsiteX141" fmla="*/ 148555 w 240450"/>
              <a:gd name="connsiteY141" fmla="*/ 29494 h 30003"/>
              <a:gd name="connsiteX142" fmla="*/ 145201 w 240450"/>
              <a:gd name="connsiteY142" fmla="*/ 29494 h 30003"/>
              <a:gd name="connsiteX143" fmla="*/ 145201 w 240450"/>
              <a:gd name="connsiteY143" fmla="*/ 15855 h 30003"/>
              <a:gd name="connsiteX144" fmla="*/ 143868 w 240450"/>
              <a:gd name="connsiteY144" fmla="*/ 11848 h 30003"/>
              <a:gd name="connsiteX145" fmla="*/ 140201 w 240450"/>
              <a:gd name="connsiteY145" fmla="*/ 10398 h 30003"/>
              <a:gd name="connsiteX146" fmla="*/ 137330 w 240450"/>
              <a:gd name="connsiteY146" fmla="*/ 11095 h 30003"/>
              <a:gd name="connsiteX147" fmla="*/ 135357 w 240450"/>
              <a:gd name="connsiteY147" fmla="*/ 13128 h 30003"/>
              <a:gd name="connsiteX148" fmla="*/ 134634 w 240450"/>
              <a:gd name="connsiteY148" fmla="*/ 16365 h 30003"/>
              <a:gd name="connsiteX149" fmla="*/ 166387 w 240450"/>
              <a:gd name="connsiteY149" fmla="*/ 29494 h 30003"/>
              <a:gd name="connsiteX150" fmla="*/ 166387 w 240450"/>
              <a:gd name="connsiteY150" fmla="*/ 397 h 30003"/>
              <a:gd name="connsiteX151" fmla="*/ 176219 w 240450"/>
              <a:gd name="connsiteY151" fmla="*/ 397 h 30003"/>
              <a:gd name="connsiteX152" fmla="*/ 181816 w 240450"/>
              <a:gd name="connsiteY152" fmla="*/ 1564 h 30003"/>
              <a:gd name="connsiteX153" fmla="*/ 185053 w 240450"/>
              <a:gd name="connsiteY153" fmla="*/ 4731 h 30003"/>
              <a:gd name="connsiteX154" fmla="*/ 186107 w 240450"/>
              <a:gd name="connsiteY154" fmla="*/ 9321 h 30003"/>
              <a:gd name="connsiteX155" fmla="*/ 185053 w 240450"/>
              <a:gd name="connsiteY155" fmla="*/ 13878 h 30003"/>
              <a:gd name="connsiteX156" fmla="*/ 181829 w 240450"/>
              <a:gd name="connsiteY156" fmla="*/ 17005 h 30003"/>
              <a:gd name="connsiteX157" fmla="*/ 176275 w 240450"/>
              <a:gd name="connsiteY157" fmla="*/ 18129 h 30003"/>
              <a:gd name="connsiteX158" fmla="*/ 168321 w 240450"/>
              <a:gd name="connsiteY158" fmla="*/ 18129 h 30003"/>
              <a:gd name="connsiteX159" fmla="*/ 168321 w 240450"/>
              <a:gd name="connsiteY159" fmla="*/ 14945 h 30003"/>
              <a:gd name="connsiteX160" fmla="*/ 176162 w 240450"/>
              <a:gd name="connsiteY160" fmla="*/ 14945 h 30003"/>
              <a:gd name="connsiteX161" fmla="*/ 179913 w 240450"/>
              <a:gd name="connsiteY161" fmla="*/ 14265 h 30003"/>
              <a:gd name="connsiteX162" fmla="*/ 181986 w 240450"/>
              <a:gd name="connsiteY162" fmla="*/ 12331 h 30003"/>
              <a:gd name="connsiteX163" fmla="*/ 182639 w 240450"/>
              <a:gd name="connsiteY163" fmla="*/ 9321 h 30003"/>
              <a:gd name="connsiteX164" fmla="*/ 181986 w 240450"/>
              <a:gd name="connsiteY164" fmla="*/ 6264 h 30003"/>
              <a:gd name="connsiteX165" fmla="*/ 179899 w 240450"/>
              <a:gd name="connsiteY165" fmla="*/ 4247 h 30003"/>
              <a:gd name="connsiteX166" fmla="*/ 176105 w 240450"/>
              <a:gd name="connsiteY166" fmla="*/ 3524 h 30003"/>
              <a:gd name="connsiteX167" fmla="*/ 169911 w 240450"/>
              <a:gd name="connsiteY167" fmla="*/ 3524 h 30003"/>
              <a:gd name="connsiteX168" fmla="*/ 169911 w 240450"/>
              <a:gd name="connsiteY168" fmla="*/ 29494 h 30003"/>
              <a:gd name="connsiteX169" fmla="*/ 166387 w 240450"/>
              <a:gd name="connsiteY169" fmla="*/ 29494 h 30003"/>
              <a:gd name="connsiteX170" fmla="*/ 180083 w 240450"/>
              <a:gd name="connsiteY170" fmla="*/ 16422 h 30003"/>
              <a:gd name="connsiteX171" fmla="*/ 187243 w 240450"/>
              <a:gd name="connsiteY171" fmla="*/ 29494 h 30003"/>
              <a:gd name="connsiteX172" fmla="*/ 183150 w 240450"/>
              <a:gd name="connsiteY172" fmla="*/ 29494 h 30003"/>
              <a:gd name="connsiteX173" fmla="*/ 176105 w 240450"/>
              <a:gd name="connsiteY173" fmla="*/ 16422 h 30003"/>
              <a:gd name="connsiteX174" fmla="*/ 180083 w 240450"/>
              <a:gd name="connsiteY174" fmla="*/ 16422 h 30003"/>
              <a:gd name="connsiteX175" fmla="*/ 200955 w 240450"/>
              <a:gd name="connsiteY175" fmla="*/ 29494 h 30003"/>
              <a:gd name="connsiteX176" fmla="*/ 191977 w 240450"/>
              <a:gd name="connsiteY176" fmla="*/ 29494 h 30003"/>
              <a:gd name="connsiteX177" fmla="*/ 191977 w 240450"/>
              <a:gd name="connsiteY177" fmla="*/ 397 h 30003"/>
              <a:gd name="connsiteX178" fmla="*/ 201352 w 240450"/>
              <a:gd name="connsiteY178" fmla="*/ 397 h 30003"/>
              <a:gd name="connsiteX179" fmla="*/ 208599 w 240450"/>
              <a:gd name="connsiteY179" fmla="*/ 2147 h 30003"/>
              <a:gd name="connsiteX180" fmla="*/ 213217 w 240450"/>
              <a:gd name="connsiteY180" fmla="*/ 7131 h 30003"/>
              <a:gd name="connsiteX181" fmla="*/ 214820 w 240450"/>
              <a:gd name="connsiteY181" fmla="*/ 14889 h 30003"/>
              <a:gd name="connsiteX182" fmla="*/ 213200 w 240450"/>
              <a:gd name="connsiteY182" fmla="*/ 22716 h 30003"/>
              <a:gd name="connsiteX183" fmla="*/ 208486 w 240450"/>
              <a:gd name="connsiteY183" fmla="*/ 27747 h 30003"/>
              <a:gd name="connsiteX184" fmla="*/ 200955 w 240450"/>
              <a:gd name="connsiteY184" fmla="*/ 29494 h 30003"/>
              <a:gd name="connsiteX185" fmla="*/ 195501 w 240450"/>
              <a:gd name="connsiteY185" fmla="*/ 26367 h 30003"/>
              <a:gd name="connsiteX186" fmla="*/ 200728 w 240450"/>
              <a:gd name="connsiteY186" fmla="*/ 26367 h 30003"/>
              <a:gd name="connsiteX187" fmla="*/ 206709 w 240450"/>
              <a:gd name="connsiteY187" fmla="*/ 24976 h 30003"/>
              <a:gd name="connsiteX188" fmla="*/ 210246 w 240450"/>
              <a:gd name="connsiteY188" fmla="*/ 21013 h 30003"/>
              <a:gd name="connsiteX189" fmla="*/ 211410 w 240450"/>
              <a:gd name="connsiteY189" fmla="*/ 14889 h 30003"/>
              <a:gd name="connsiteX190" fmla="*/ 210260 w 240450"/>
              <a:gd name="connsiteY190" fmla="*/ 8821 h 30003"/>
              <a:gd name="connsiteX191" fmla="*/ 206823 w 240450"/>
              <a:gd name="connsiteY191" fmla="*/ 4901 h 30003"/>
              <a:gd name="connsiteX192" fmla="*/ 201125 w 240450"/>
              <a:gd name="connsiteY192" fmla="*/ 3524 h 30003"/>
              <a:gd name="connsiteX193" fmla="*/ 195501 w 240450"/>
              <a:gd name="connsiteY193" fmla="*/ 3524 h 30003"/>
              <a:gd name="connsiteX194" fmla="*/ 195501 w 240450"/>
              <a:gd name="connsiteY194" fmla="*/ 26367 h 30003"/>
              <a:gd name="connsiteX195" fmla="*/ 236643 w 240450"/>
              <a:gd name="connsiteY195" fmla="*/ 7671 h 30003"/>
              <a:gd name="connsiteX196" fmla="*/ 234566 w 240450"/>
              <a:gd name="connsiteY196" fmla="*/ 4320 h 30003"/>
              <a:gd name="connsiteX197" fmla="*/ 230105 w 240450"/>
              <a:gd name="connsiteY197" fmla="*/ 3127 h 30003"/>
              <a:gd name="connsiteX198" fmla="*/ 226725 w 240450"/>
              <a:gd name="connsiteY198" fmla="*/ 3750 h 30003"/>
              <a:gd name="connsiteX199" fmla="*/ 224481 w 240450"/>
              <a:gd name="connsiteY199" fmla="*/ 5471 h 30003"/>
              <a:gd name="connsiteX200" fmla="*/ 223685 w 240450"/>
              <a:gd name="connsiteY200" fmla="*/ 7954 h 30003"/>
              <a:gd name="connsiteX201" fmla="*/ 224238 w 240450"/>
              <a:gd name="connsiteY201" fmla="*/ 9958 h 30003"/>
              <a:gd name="connsiteX202" fmla="*/ 225688 w 240450"/>
              <a:gd name="connsiteY202" fmla="*/ 11338 h 30003"/>
              <a:gd name="connsiteX203" fmla="*/ 227535 w 240450"/>
              <a:gd name="connsiteY203" fmla="*/ 12232 h 30003"/>
              <a:gd name="connsiteX204" fmla="*/ 229312 w 240450"/>
              <a:gd name="connsiteY204" fmla="*/ 12785 h 30003"/>
              <a:gd name="connsiteX205" fmla="*/ 232266 w 240450"/>
              <a:gd name="connsiteY205" fmla="*/ 13582 h 30003"/>
              <a:gd name="connsiteX206" fmla="*/ 234796 w 240450"/>
              <a:gd name="connsiteY206" fmla="*/ 14405 h 30003"/>
              <a:gd name="connsiteX207" fmla="*/ 237480 w 240450"/>
              <a:gd name="connsiteY207" fmla="*/ 15842 h 30003"/>
              <a:gd name="connsiteX208" fmla="*/ 239610 w 240450"/>
              <a:gd name="connsiteY208" fmla="*/ 18142 h 30003"/>
              <a:gd name="connsiteX209" fmla="*/ 240450 w 240450"/>
              <a:gd name="connsiteY209" fmla="*/ 21593 h 30003"/>
              <a:gd name="connsiteX210" fmla="*/ 239213 w 240450"/>
              <a:gd name="connsiteY210" fmla="*/ 25857 h 30003"/>
              <a:gd name="connsiteX211" fmla="*/ 235633 w 240450"/>
              <a:gd name="connsiteY211" fmla="*/ 28880 h 30003"/>
              <a:gd name="connsiteX212" fmla="*/ 229935 w 240450"/>
              <a:gd name="connsiteY212" fmla="*/ 30004 h 30003"/>
              <a:gd name="connsiteX213" fmla="*/ 224525 w 240450"/>
              <a:gd name="connsiteY213" fmla="*/ 28997 h 30003"/>
              <a:gd name="connsiteX214" fmla="*/ 220944 w 240450"/>
              <a:gd name="connsiteY214" fmla="*/ 26183 h 30003"/>
              <a:gd name="connsiteX215" fmla="*/ 219481 w 240450"/>
              <a:gd name="connsiteY215" fmla="*/ 21993 h 30003"/>
              <a:gd name="connsiteX216" fmla="*/ 223118 w 240450"/>
              <a:gd name="connsiteY216" fmla="*/ 21993 h 30003"/>
              <a:gd name="connsiteX217" fmla="*/ 224225 w 240450"/>
              <a:gd name="connsiteY217" fmla="*/ 24720 h 30003"/>
              <a:gd name="connsiteX218" fmla="*/ 226698 w 240450"/>
              <a:gd name="connsiteY218" fmla="*/ 26310 h 30003"/>
              <a:gd name="connsiteX219" fmla="*/ 229935 w 240450"/>
              <a:gd name="connsiteY219" fmla="*/ 26823 h 30003"/>
              <a:gd name="connsiteX220" fmla="*/ 233559 w 240450"/>
              <a:gd name="connsiteY220" fmla="*/ 26170 h 30003"/>
              <a:gd name="connsiteX221" fmla="*/ 236103 w 240450"/>
              <a:gd name="connsiteY221" fmla="*/ 24323 h 30003"/>
              <a:gd name="connsiteX222" fmla="*/ 237040 w 240450"/>
              <a:gd name="connsiteY222" fmla="*/ 21536 h 30003"/>
              <a:gd name="connsiteX223" fmla="*/ 236230 w 240450"/>
              <a:gd name="connsiteY223" fmla="*/ 19179 h 30003"/>
              <a:gd name="connsiteX224" fmla="*/ 234099 w 240450"/>
              <a:gd name="connsiteY224" fmla="*/ 17702 h 30003"/>
              <a:gd name="connsiteX225" fmla="*/ 231242 w 240450"/>
              <a:gd name="connsiteY225" fmla="*/ 16705 h 30003"/>
              <a:gd name="connsiteX226" fmla="*/ 227662 w 240450"/>
              <a:gd name="connsiteY226" fmla="*/ 15685 h 30003"/>
              <a:gd name="connsiteX227" fmla="*/ 222264 w 240450"/>
              <a:gd name="connsiteY227" fmla="*/ 12885 h 30003"/>
              <a:gd name="connsiteX228" fmla="*/ 220274 w 240450"/>
              <a:gd name="connsiteY228" fmla="*/ 8128 h 30003"/>
              <a:gd name="connsiteX229" fmla="*/ 221598 w 240450"/>
              <a:gd name="connsiteY229" fmla="*/ 3864 h 30003"/>
              <a:gd name="connsiteX230" fmla="*/ 225178 w 240450"/>
              <a:gd name="connsiteY230" fmla="*/ 1023 h 30003"/>
              <a:gd name="connsiteX231" fmla="*/ 230219 w 240450"/>
              <a:gd name="connsiteY231" fmla="*/ 0 h 30003"/>
              <a:gd name="connsiteX232" fmla="*/ 235219 w 240450"/>
              <a:gd name="connsiteY232" fmla="*/ 1010 h 30003"/>
              <a:gd name="connsiteX233" fmla="*/ 238686 w 240450"/>
              <a:gd name="connsiteY233" fmla="*/ 3737 h 30003"/>
              <a:gd name="connsiteX234" fmla="*/ 240050 w 240450"/>
              <a:gd name="connsiteY234" fmla="*/ 7671 h 30003"/>
              <a:gd name="connsiteX235" fmla="*/ 236643 w 240450"/>
              <a:gd name="connsiteY235" fmla="*/ 7671 h 3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40450" h="30003">
                <a:moveTo>
                  <a:pt x="3694" y="29494"/>
                </a:moveTo>
                <a:lnTo>
                  <a:pt x="0" y="29494"/>
                </a:lnTo>
                <a:lnTo>
                  <a:pt x="10681" y="397"/>
                </a:lnTo>
                <a:lnTo>
                  <a:pt x="14318" y="397"/>
                </a:lnTo>
                <a:lnTo>
                  <a:pt x="25003" y="29494"/>
                </a:lnTo>
                <a:lnTo>
                  <a:pt x="21309" y="29494"/>
                </a:lnTo>
                <a:lnTo>
                  <a:pt x="12615" y="5001"/>
                </a:lnTo>
                <a:lnTo>
                  <a:pt x="12388" y="5001"/>
                </a:lnTo>
                <a:lnTo>
                  <a:pt x="3694" y="29494"/>
                </a:lnTo>
                <a:close/>
                <a:moveTo>
                  <a:pt x="5057" y="18129"/>
                </a:moveTo>
                <a:lnTo>
                  <a:pt x="19946" y="18129"/>
                </a:lnTo>
                <a:lnTo>
                  <a:pt x="19946" y="21253"/>
                </a:lnTo>
                <a:lnTo>
                  <a:pt x="5057" y="21253"/>
                </a:lnTo>
                <a:lnTo>
                  <a:pt x="5057" y="18129"/>
                </a:lnTo>
                <a:close/>
                <a:moveTo>
                  <a:pt x="29080" y="29494"/>
                </a:moveTo>
                <a:lnTo>
                  <a:pt x="29080" y="7671"/>
                </a:lnTo>
                <a:lnTo>
                  <a:pt x="32317" y="7671"/>
                </a:lnTo>
                <a:lnTo>
                  <a:pt x="32317" y="11081"/>
                </a:lnTo>
                <a:lnTo>
                  <a:pt x="32604" y="11081"/>
                </a:lnTo>
                <a:cubicBezTo>
                  <a:pt x="33057" y="9918"/>
                  <a:pt x="33791" y="9011"/>
                  <a:pt x="34804" y="8368"/>
                </a:cubicBezTo>
                <a:cubicBezTo>
                  <a:pt x="35818" y="7714"/>
                  <a:pt x="37035" y="7388"/>
                  <a:pt x="38455" y="7388"/>
                </a:cubicBezTo>
                <a:cubicBezTo>
                  <a:pt x="39895" y="7388"/>
                  <a:pt x="41095" y="7714"/>
                  <a:pt x="42052" y="8368"/>
                </a:cubicBezTo>
                <a:cubicBezTo>
                  <a:pt x="43015" y="9011"/>
                  <a:pt x="43769" y="9918"/>
                  <a:pt x="44309" y="11081"/>
                </a:cubicBezTo>
                <a:lnTo>
                  <a:pt x="44536" y="11081"/>
                </a:lnTo>
                <a:cubicBezTo>
                  <a:pt x="45096" y="9954"/>
                  <a:pt x="45932" y="9058"/>
                  <a:pt x="47053" y="8398"/>
                </a:cubicBezTo>
                <a:cubicBezTo>
                  <a:pt x="48169" y="7724"/>
                  <a:pt x="49510" y="7388"/>
                  <a:pt x="51070" y="7388"/>
                </a:cubicBezTo>
                <a:cubicBezTo>
                  <a:pt x="53023" y="7388"/>
                  <a:pt x="54617" y="7998"/>
                  <a:pt x="55860" y="9221"/>
                </a:cubicBezTo>
                <a:cubicBezTo>
                  <a:pt x="57100" y="10431"/>
                  <a:pt x="57721" y="12321"/>
                  <a:pt x="57721" y="14889"/>
                </a:cubicBezTo>
                <a:lnTo>
                  <a:pt x="57721" y="29494"/>
                </a:lnTo>
                <a:lnTo>
                  <a:pt x="54367" y="29494"/>
                </a:lnTo>
                <a:lnTo>
                  <a:pt x="54367" y="14889"/>
                </a:lnTo>
                <a:cubicBezTo>
                  <a:pt x="54367" y="13278"/>
                  <a:pt x="53927" y="12128"/>
                  <a:pt x="53047" y="11438"/>
                </a:cubicBezTo>
                <a:cubicBezTo>
                  <a:pt x="52167" y="10745"/>
                  <a:pt x="51130" y="10398"/>
                  <a:pt x="49936" y="10398"/>
                </a:cubicBezTo>
                <a:cubicBezTo>
                  <a:pt x="48399" y="10398"/>
                  <a:pt x="47213" y="10865"/>
                  <a:pt x="46369" y="11791"/>
                </a:cubicBezTo>
                <a:cubicBezTo>
                  <a:pt x="45526" y="12712"/>
                  <a:pt x="45106" y="13875"/>
                  <a:pt x="45106" y="15285"/>
                </a:cubicBezTo>
                <a:lnTo>
                  <a:pt x="45106" y="29494"/>
                </a:lnTo>
                <a:lnTo>
                  <a:pt x="41695" y="29494"/>
                </a:lnTo>
                <a:lnTo>
                  <a:pt x="41695" y="14548"/>
                </a:lnTo>
                <a:cubicBezTo>
                  <a:pt x="41695" y="13308"/>
                  <a:pt x="41292" y="12308"/>
                  <a:pt x="40488" y="11551"/>
                </a:cubicBezTo>
                <a:cubicBezTo>
                  <a:pt x="39682" y="10781"/>
                  <a:pt x="38645" y="10398"/>
                  <a:pt x="37378" y="10398"/>
                </a:cubicBezTo>
                <a:cubicBezTo>
                  <a:pt x="36505" y="10398"/>
                  <a:pt x="35691" y="10631"/>
                  <a:pt x="34934" y="11095"/>
                </a:cubicBezTo>
                <a:cubicBezTo>
                  <a:pt x="34184" y="11558"/>
                  <a:pt x="33578" y="12205"/>
                  <a:pt x="33114" y="13028"/>
                </a:cubicBezTo>
                <a:cubicBezTo>
                  <a:pt x="32661" y="13842"/>
                  <a:pt x="32434" y="14785"/>
                  <a:pt x="32434" y="15855"/>
                </a:cubicBezTo>
                <a:lnTo>
                  <a:pt x="32434" y="29494"/>
                </a:lnTo>
                <a:lnTo>
                  <a:pt x="29080" y="29494"/>
                </a:lnTo>
                <a:close/>
                <a:moveTo>
                  <a:pt x="70272" y="30004"/>
                </a:moveTo>
                <a:cubicBezTo>
                  <a:pt x="68889" y="30004"/>
                  <a:pt x="67635" y="29744"/>
                  <a:pt x="66505" y="29224"/>
                </a:cubicBezTo>
                <a:cubicBezTo>
                  <a:pt x="65378" y="28694"/>
                  <a:pt x="64485" y="27930"/>
                  <a:pt x="63821" y="26937"/>
                </a:cubicBezTo>
                <a:cubicBezTo>
                  <a:pt x="63158" y="25933"/>
                  <a:pt x="62828" y="24720"/>
                  <a:pt x="62828" y="23299"/>
                </a:cubicBezTo>
                <a:cubicBezTo>
                  <a:pt x="62828" y="22049"/>
                  <a:pt x="63075" y="21036"/>
                  <a:pt x="63565" y="20259"/>
                </a:cubicBezTo>
                <a:cubicBezTo>
                  <a:pt x="64058" y="19472"/>
                  <a:pt x="64718" y="18856"/>
                  <a:pt x="65542" y="18412"/>
                </a:cubicBezTo>
                <a:cubicBezTo>
                  <a:pt x="66365" y="17966"/>
                  <a:pt x="67275" y="17635"/>
                  <a:pt x="68269" y="17419"/>
                </a:cubicBezTo>
                <a:cubicBezTo>
                  <a:pt x="69272" y="17189"/>
                  <a:pt x="70282" y="17009"/>
                  <a:pt x="71296" y="16879"/>
                </a:cubicBezTo>
                <a:cubicBezTo>
                  <a:pt x="72619" y="16705"/>
                  <a:pt x="73696" y="16579"/>
                  <a:pt x="74519" y="16495"/>
                </a:cubicBezTo>
                <a:cubicBezTo>
                  <a:pt x="75353" y="16399"/>
                  <a:pt x="75959" y="16242"/>
                  <a:pt x="76336" y="16025"/>
                </a:cubicBezTo>
                <a:cubicBezTo>
                  <a:pt x="76726" y="15809"/>
                  <a:pt x="76920" y="15429"/>
                  <a:pt x="76920" y="14889"/>
                </a:cubicBezTo>
                <a:lnTo>
                  <a:pt x="76920" y="14775"/>
                </a:lnTo>
                <a:cubicBezTo>
                  <a:pt x="76920" y="13372"/>
                  <a:pt x="76536" y="12285"/>
                  <a:pt x="75769" y="11508"/>
                </a:cubicBezTo>
                <a:cubicBezTo>
                  <a:pt x="75013" y="10731"/>
                  <a:pt x="73859" y="10341"/>
                  <a:pt x="72316" y="10341"/>
                </a:cubicBezTo>
                <a:cubicBezTo>
                  <a:pt x="70716" y="10341"/>
                  <a:pt x="69462" y="10691"/>
                  <a:pt x="68552" y="11395"/>
                </a:cubicBezTo>
                <a:cubicBezTo>
                  <a:pt x="67642" y="12095"/>
                  <a:pt x="67005" y="12842"/>
                  <a:pt x="66635" y="13638"/>
                </a:cubicBezTo>
                <a:lnTo>
                  <a:pt x="63451" y="12502"/>
                </a:lnTo>
                <a:cubicBezTo>
                  <a:pt x="64021" y="11175"/>
                  <a:pt x="64778" y="10144"/>
                  <a:pt x="65725" y="9404"/>
                </a:cubicBezTo>
                <a:cubicBezTo>
                  <a:pt x="66682" y="8658"/>
                  <a:pt x="67722" y="8134"/>
                  <a:pt x="68852" y="7841"/>
                </a:cubicBezTo>
                <a:cubicBezTo>
                  <a:pt x="69985" y="7538"/>
                  <a:pt x="71106" y="7388"/>
                  <a:pt x="72202" y="7388"/>
                </a:cubicBezTo>
                <a:cubicBezTo>
                  <a:pt x="72902" y="7388"/>
                  <a:pt x="73709" y="7474"/>
                  <a:pt x="74619" y="7644"/>
                </a:cubicBezTo>
                <a:cubicBezTo>
                  <a:pt x="75536" y="7804"/>
                  <a:pt x="76423" y="8141"/>
                  <a:pt x="77276" y="8651"/>
                </a:cubicBezTo>
                <a:cubicBezTo>
                  <a:pt x="78136" y="9164"/>
                  <a:pt x="78853" y="9935"/>
                  <a:pt x="79420" y="10968"/>
                </a:cubicBezTo>
                <a:cubicBezTo>
                  <a:pt x="79987" y="12001"/>
                  <a:pt x="80273" y="13382"/>
                  <a:pt x="80273" y="15115"/>
                </a:cubicBezTo>
                <a:lnTo>
                  <a:pt x="80273" y="29494"/>
                </a:lnTo>
                <a:lnTo>
                  <a:pt x="76920" y="29494"/>
                </a:lnTo>
                <a:lnTo>
                  <a:pt x="76920" y="26537"/>
                </a:lnTo>
                <a:lnTo>
                  <a:pt x="76750" y="26537"/>
                </a:lnTo>
                <a:cubicBezTo>
                  <a:pt x="76523" y="27010"/>
                  <a:pt x="76143" y="27517"/>
                  <a:pt x="75613" y="28057"/>
                </a:cubicBezTo>
                <a:cubicBezTo>
                  <a:pt x="75083" y="28597"/>
                  <a:pt x="74376" y="29057"/>
                  <a:pt x="73496" y="29437"/>
                </a:cubicBezTo>
                <a:cubicBezTo>
                  <a:pt x="72616" y="29814"/>
                  <a:pt x="71539" y="30004"/>
                  <a:pt x="70272" y="30004"/>
                </a:cubicBezTo>
                <a:close/>
                <a:moveTo>
                  <a:pt x="70782" y="26993"/>
                </a:moveTo>
                <a:cubicBezTo>
                  <a:pt x="72109" y="26993"/>
                  <a:pt x="73226" y="26733"/>
                  <a:pt x="74136" y="26210"/>
                </a:cubicBezTo>
                <a:cubicBezTo>
                  <a:pt x="75053" y="25690"/>
                  <a:pt x="75746" y="25016"/>
                  <a:pt x="76210" y="24193"/>
                </a:cubicBezTo>
                <a:cubicBezTo>
                  <a:pt x="76683" y="23369"/>
                  <a:pt x="76920" y="22503"/>
                  <a:pt x="76920" y="21593"/>
                </a:cubicBezTo>
                <a:lnTo>
                  <a:pt x="76920" y="18526"/>
                </a:lnTo>
                <a:cubicBezTo>
                  <a:pt x="76776" y="18696"/>
                  <a:pt x="76466" y="18852"/>
                  <a:pt x="75983" y="18996"/>
                </a:cubicBezTo>
                <a:cubicBezTo>
                  <a:pt x="75509" y="19126"/>
                  <a:pt x="74959" y="19246"/>
                  <a:pt x="74333" y="19349"/>
                </a:cubicBezTo>
                <a:cubicBezTo>
                  <a:pt x="73719" y="19442"/>
                  <a:pt x="73116" y="19529"/>
                  <a:pt x="72529" y="19606"/>
                </a:cubicBezTo>
                <a:cubicBezTo>
                  <a:pt x="71952" y="19672"/>
                  <a:pt x="71482" y="19729"/>
                  <a:pt x="71122" y="19776"/>
                </a:cubicBezTo>
                <a:cubicBezTo>
                  <a:pt x="70252" y="19889"/>
                  <a:pt x="69439" y="20072"/>
                  <a:pt x="68679" y="20329"/>
                </a:cubicBezTo>
                <a:cubicBezTo>
                  <a:pt x="67932" y="20576"/>
                  <a:pt x="67325" y="20949"/>
                  <a:pt x="66862" y="21453"/>
                </a:cubicBezTo>
                <a:cubicBezTo>
                  <a:pt x="66408" y="21943"/>
                  <a:pt x="66178" y="22616"/>
                  <a:pt x="66178" y="23470"/>
                </a:cubicBezTo>
                <a:cubicBezTo>
                  <a:pt x="66178" y="24633"/>
                  <a:pt x="66612" y="25516"/>
                  <a:pt x="67472" y="26110"/>
                </a:cubicBezTo>
                <a:cubicBezTo>
                  <a:pt x="68345" y="26700"/>
                  <a:pt x="69449" y="26993"/>
                  <a:pt x="70782" y="26993"/>
                </a:cubicBezTo>
                <a:close/>
                <a:moveTo>
                  <a:pt x="85767" y="29494"/>
                </a:moveTo>
                <a:lnTo>
                  <a:pt x="85767" y="26937"/>
                </a:lnTo>
                <a:lnTo>
                  <a:pt x="98156" y="11025"/>
                </a:lnTo>
                <a:lnTo>
                  <a:pt x="98156" y="10798"/>
                </a:lnTo>
                <a:lnTo>
                  <a:pt x="86164" y="10798"/>
                </a:lnTo>
                <a:lnTo>
                  <a:pt x="86164" y="7671"/>
                </a:lnTo>
                <a:lnTo>
                  <a:pt x="102473" y="7671"/>
                </a:lnTo>
                <a:lnTo>
                  <a:pt x="102473" y="10341"/>
                </a:lnTo>
                <a:lnTo>
                  <a:pt x="90428" y="26140"/>
                </a:lnTo>
                <a:lnTo>
                  <a:pt x="90428" y="26367"/>
                </a:lnTo>
                <a:lnTo>
                  <a:pt x="102870" y="26367"/>
                </a:lnTo>
                <a:lnTo>
                  <a:pt x="102870" y="29494"/>
                </a:lnTo>
                <a:lnTo>
                  <a:pt x="85767" y="29494"/>
                </a:lnTo>
                <a:close/>
                <a:moveTo>
                  <a:pt x="116275" y="29947"/>
                </a:moveTo>
                <a:cubicBezTo>
                  <a:pt x="114304" y="29947"/>
                  <a:pt x="112577" y="29477"/>
                  <a:pt x="111091" y="28540"/>
                </a:cubicBezTo>
                <a:cubicBezTo>
                  <a:pt x="109610" y="27603"/>
                  <a:pt x="108457" y="26290"/>
                  <a:pt x="107623" y="24606"/>
                </a:cubicBezTo>
                <a:cubicBezTo>
                  <a:pt x="106800" y="22920"/>
                  <a:pt x="106387" y="20949"/>
                  <a:pt x="106387" y="18696"/>
                </a:cubicBezTo>
                <a:cubicBezTo>
                  <a:pt x="106387" y="16422"/>
                  <a:pt x="106800" y="14438"/>
                  <a:pt x="107623" y="12745"/>
                </a:cubicBezTo>
                <a:cubicBezTo>
                  <a:pt x="108457" y="11048"/>
                  <a:pt x="109610" y="9731"/>
                  <a:pt x="111091" y="8794"/>
                </a:cubicBezTo>
                <a:cubicBezTo>
                  <a:pt x="112577" y="7858"/>
                  <a:pt x="114304" y="7388"/>
                  <a:pt x="116275" y="7388"/>
                </a:cubicBezTo>
                <a:cubicBezTo>
                  <a:pt x="118245" y="7388"/>
                  <a:pt x="119968" y="7858"/>
                  <a:pt x="121445" y="8794"/>
                </a:cubicBezTo>
                <a:cubicBezTo>
                  <a:pt x="122932" y="9731"/>
                  <a:pt x="124089" y="11048"/>
                  <a:pt x="124912" y="12745"/>
                </a:cubicBezTo>
                <a:cubicBezTo>
                  <a:pt x="125746" y="14438"/>
                  <a:pt x="126162" y="16422"/>
                  <a:pt x="126162" y="18696"/>
                </a:cubicBezTo>
                <a:cubicBezTo>
                  <a:pt x="126162" y="20949"/>
                  <a:pt x="125746" y="22920"/>
                  <a:pt x="124912" y="24606"/>
                </a:cubicBezTo>
                <a:cubicBezTo>
                  <a:pt x="124089" y="26290"/>
                  <a:pt x="122932" y="27603"/>
                  <a:pt x="121445" y="28540"/>
                </a:cubicBezTo>
                <a:cubicBezTo>
                  <a:pt x="119968" y="29477"/>
                  <a:pt x="118245" y="29947"/>
                  <a:pt x="116275" y="29947"/>
                </a:cubicBezTo>
                <a:close/>
                <a:moveTo>
                  <a:pt x="116275" y="26937"/>
                </a:moveTo>
                <a:cubicBezTo>
                  <a:pt x="117771" y="26937"/>
                  <a:pt x="119002" y="26553"/>
                  <a:pt x="119968" y="25783"/>
                </a:cubicBezTo>
                <a:cubicBezTo>
                  <a:pt x="120935" y="25016"/>
                  <a:pt x="121649" y="24010"/>
                  <a:pt x="122112" y="22759"/>
                </a:cubicBezTo>
                <a:cubicBezTo>
                  <a:pt x="122579" y="21509"/>
                  <a:pt x="122809" y="20156"/>
                  <a:pt x="122809" y="18696"/>
                </a:cubicBezTo>
                <a:cubicBezTo>
                  <a:pt x="122809" y="17239"/>
                  <a:pt x="122579" y="15879"/>
                  <a:pt x="122112" y="14618"/>
                </a:cubicBezTo>
                <a:cubicBezTo>
                  <a:pt x="121649" y="13358"/>
                  <a:pt x="120935" y="12341"/>
                  <a:pt x="119968" y="11565"/>
                </a:cubicBezTo>
                <a:cubicBezTo>
                  <a:pt x="119002" y="10788"/>
                  <a:pt x="117771" y="10398"/>
                  <a:pt x="116275" y="10398"/>
                </a:cubicBezTo>
                <a:cubicBezTo>
                  <a:pt x="114778" y="10398"/>
                  <a:pt x="113548" y="10788"/>
                  <a:pt x="112581" y="11565"/>
                </a:cubicBezTo>
                <a:cubicBezTo>
                  <a:pt x="111614" y="12341"/>
                  <a:pt x="110901" y="13358"/>
                  <a:pt x="110437" y="14618"/>
                </a:cubicBezTo>
                <a:cubicBezTo>
                  <a:pt x="109970" y="15879"/>
                  <a:pt x="109740" y="17239"/>
                  <a:pt x="109740" y="18696"/>
                </a:cubicBezTo>
                <a:cubicBezTo>
                  <a:pt x="109740" y="20156"/>
                  <a:pt x="109970" y="21509"/>
                  <a:pt x="110437" y="22759"/>
                </a:cubicBezTo>
                <a:cubicBezTo>
                  <a:pt x="110901" y="24010"/>
                  <a:pt x="111614" y="25016"/>
                  <a:pt x="112581" y="25783"/>
                </a:cubicBezTo>
                <a:cubicBezTo>
                  <a:pt x="113548" y="26553"/>
                  <a:pt x="114778" y="26937"/>
                  <a:pt x="116275" y="26937"/>
                </a:cubicBezTo>
                <a:close/>
                <a:moveTo>
                  <a:pt x="134634" y="16365"/>
                </a:moveTo>
                <a:lnTo>
                  <a:pt x="134634" y="29494"/>
                </a:lnTo>
                <a:lnTo>
                  <a:pt x="131280" y="29494"/>
                </a:lnTo>
                <a:lnTo>
                  <a:pt x="131280" y="7671"/>
                </a:lnTo>
                <a:lnTo>
                  <a:pt x="134520" y="7671"/>
                </a:lnTo>
                <a:lnTo>
                  <a:pt x="134520" y="11081"/>
                </a:lnTo>
                <a:lnTo>
                  <a:pt x="134804" y="11081"/>
                </a:lnTo>
                <a:cubicBezTo>
                  <a:pt x="135314" y="9975"/>
                  <a:pt x="136090" y="9084"/>
                  <a:pt x="137134" y="8411"/>
                </a:cubicBezTo>
                <a:cubicBezTo>
                  <a:pt x="138174" y="7728"/>
                  <a:pt x="139521" y="7388"/>
                  <a:pt x="141168" y="7388"/>
                </a:cubicBezTo>
                <a:cubicBezTo>
                  <a:pt x="142645" y="7388"/>
                  <a:pt x="143938" y="7691"/>
                  <a:pt x="145045" y="8298"/>
                </a:cubicBezTo>
                <a:cubicBezTo>
                  <a:pt x="146155" y="8894"/>
                  <a:pt x="147015" y="9801"/>
                  <a:pt x="147632" y="11025"/>
                </a:cubicBezTo>
                <a:cubicBezTo>
                  <a:pt x="148249" y="12238"/>
                  <a:pt x="148555" y="13772"/>
                  <a:pt x="148555" y="15629"/>
                </a:cubicBezTo>
                <a:lnTo>
                  <a:pt x="148555" y="29494"/>
                </a:lnTo>
                <a:lnTo>
                  <a:pt x="145201" y="29494"/>
                </a:lnTo>
                <a:lnTo>
                  <a:pt x="145201" y="15855"/>
                </a:lnTo>
                <a:cubicBezTo>
                  <a:pt x="145201" y="14142"/>
                  <a:pt x="144758" y="12805"/>
                  <a:pt x="143868" y="11848"/>
                </a:cubicBezTo>
                <a:cubicBezTo>
                  <a:pt x="142978" y="10881"/>
                  <a:pt x="141754" y="10398"/>
                  <a:pt x="140201" y="10398"/>
                </a:cubicBezTo>
                <a:cubicBezTo>
                  <a:pt x="139131" y="10398"/>
                  <a:pt x="138174" y="10631"/>
                  <a:pt x="137330" y="11095"/>
                </a:cubicBezTo>
                <a:cubicBezTo>
                  <a:pt x="136497" y="11558"/>
                  <a:pt x="135840" y="12238"/>
                  <a:pt x="135357" y="13128"/>
                </a:cubicBezTo>
                <a:cubicBezTo>
                  <a:pt x="134874" y="14018"/>
                  <a:pt x="134634" y="15099"/>
                  <a:pt x="134634" y="16365"/>
                </a:cubicBezTo>
                <a:close/>
                <a:moveTo>
                  <a:pt x="166387" y="29494"/>
                </a:moveTo>
                <a:lnTo>
                  <a:pt x="166387" y="397"/>
                </a:lnTo>
                <a:lnTo>
                  <a:pt x="176219" y="397"/>
                </a:lnTo>
                <a:cubicBezTo>
                  <a:pt x="178492" y="397"/>
                  <a:pt x="180356" y="787"/>
                  <a:pt x="181816" y="1564"/>
                </a:cubicBezTo>
                <a:cubicBezTo>
                  <a:pt x="183273" y="2330"/>
                  <a:pt x="184353" y="3387"/>
                  <a:pt x="185053" y="4731"/>
                </a:cubicBezTo>
                <a:cubicBezTo>
                  <a:pt x="185757" y="6077"/>
                  <a:pt x="186107" y="7604"/>
                  <a:pt x="186107" y="9321"/>
                </a:cubicBezTo>
                <a:cubicBezTo>
                  <a:pt x="186107" y="11035"/>
                  <a:pt x="185757" y="12555"/>
                  <a:pt x="185053" y="13878"/>
                </a:cubicBezTo>
                <a:cubicBezTo>
                  <a:pt x="184353" y="15205"/>
                  <a:pt x="183280" y="16249"/>
                  <a:pt x="181829" y="17005"/>
                </a:cubicBezTo>
                <a:cubicBezTo>
                  <a:pt x="180379" y="17752"/>
                  <a:pt x="178529" y="18129"/>
                  <a:pt x="176275" y="18129"/>
                </a:cubicBezTo>
                <a:lnTo>
                  <a:pt x="168321" y="18129"/>
                </a:lnTo>
                <a:lnTo>
                  <a:pt x="168321" y="14945"/>
                </a:lnTo>
                <a:lnTo>
                  <a:pt x="176162" y="14945"/>
                </a:lnTo>
                <a:cubicBezTo>
                  <a:pt x="177716" y="14945"/>
                  <a:pt x="178966" y="14718"/>
                  <a:pt x="179913" y="14265"/>
                </a:cubicBezTo>
                <a:cubicBezTo>
                  <a:pt x="180869" y="13808"/>
                  <a:pt x="181559" y="13165"/>
                  <a:pt x="181986" y="12331"/>
                </a:cubicBezTo>
                <a:cubicBezTo>
                  <a:pt x="182423" y="11488"/>
                  <a:pt x="182639" y="10485"/>
                  <a:pt x="182639" y="9321"/>
                </a:cubicBezTo>
                <a:cubicBezTo>
                  <a:pt x="182639" y="8154"/>
                  <a:pt x="182423" y="7138"/>
                  <a:pt x="181986" y="6264"/>
                </a:cubicBezTo>
                <a:cubicBezTo>
                  <a:pt x="181549" y="5394"/>
                  <a:pt x="180856" y="4720"/>
                  <a:pt x="179899" y="4247"/>
                </a:cubicBezTo>
                <a:cubicBezTo>
                  <a:pt x="178942" y="3764"/>
                  <a:pt x="177676" y="3524"/>
                  <a:pt x="176105" y="3524"/>
                </a:cubicBezTo>
                <a:lnTo>
                  <a:pt x="169911" y="3524"/>
                </a:lnTo>
                <a:lnTo>
                  <a:pt x="169911" y="29494"/>
                </a:lnTo>
                <a:lnTo>
                  <a:pt x="166387" y="29494"/>
                </a:lnTo>
                <a:close/>
                <a:moveTo>
                  <a:pt x="180083" y="16422"/>
                </a:moveTo>
                <a:lnTo>
                  <a:pt x="187243" y="29494"/>
                </a:lnTo>
                <a:lnTo>
                  <a:pt x="183150" y="29494"/>
                </a:lnTo>
                <a:lnTo>
                  <a:pt x="176105" y="16422"/>
                </a:lnTo>
                <a:lnTo>
                  <a:pt x="180083" y="16422"/>
                </a:lnTo>
                <a:close/>
                <a:moveTo>
                  <a:pt x="200955" y="29494"/>
                </a:moveTo>
                <a:lnTo>
                  <a:pt x="191977" y="29494"/>
                </a:lnTo>
                <a:lnTo>
                  <a:pt x="191977" y="397"/>
                </a:lnTo>
                <a:lnTo>
                  <a:pt x="201352" y="397"/>
                </a:lnTo>
                <a:cubicBezTo>
                  <a:pt x="204176" y="397"/>
                  <a:pt x="206589" y="980"/>
                  <a:pt x="208599" y="2147"/>
                </a:cubicBezTo>
                <a:cubicBezTo>
                  <a:pt x="210606" y="3300"/>
                  <a:pt x="212147" y="4964"/>
                  <a:pt x="213217" y="7131"/>
                </a:cubicBezTo>
                <a:cubicBezTo>
                  <a:pt x="214287" y="9291"/>
                  <a:pt x="214820" y="11878"/>
                  <a:pt x="214820" y="14889"/>
                </a:cubicBezTo>
                <a:cubicBezTo>
                  <a:pt x="214820" y="17919"/>
                  <a:pt x="214280" y="20529"/>
                  <a:pt x="213200" y="22716"/>
                </a:cubicBezTo>
                <a:cubicBezTo>
                  <a:pt x="212120" y="24893"/>
                  <a:pt x="210550" y="26570"/>
                  <a:pt x="208486" y="27747"/>
                </a:cubicBezTo>
                <a:cubicBezTo>
                  <a:pt x="206419" y="28910"/>
                  <a:pt x="203909" y="29494"/>
                  <a:pt x="200955" y="29494"/>
                </a:cubicBezTo>
                <a:close/>
                <a:moveTo>
                  <a:pt x="195501" y="26367"/>
                </a:moveTo>
                <a:lnTo>
                  <a:pt x="200728" y="26367"/>
                </a:lnTo>
                <a:cubicBezTo>
                  <a:pt x="203132" y="26367"/>
                  <a:pt x="205126" y="25903"/>
                  <a:pt x="206709" y="24976"/>
                </a:cubicBezTo>
                <a:cubicBezTo>
                  <a:pt x="208289" y="24046"/>
                  <a:pt x="209470" y="22726"/>
                  <a:pt x="210246" y="21013"/>
                </a:cubicBezTo>
                <a:cubicBezTo>
                  <a:pt x="211023" y="19296"/>
                  <a:pt x="211410" y="17255"/>
                  <a:pt x="211410" y="14889"/>
                </a:cubicBezTo>
                <a:cubicBezTo>
                  <a:pt x="211410" y="12538"/>
                  <a:pt x="211026" y="10518"/>
                  <a:pt x="210260" y="8821"/>
                </a:cubicBezTo>
                <a:cubicBezTo>
                  <a:pt x="209493" y="7117"/>
                  <a:pt x="208346" y="5811"/>
                  <a:pt x="206823" y="4901"/>
                </a:cubicBezTo>
                <a:cubicBezTo>
                  <a:pt x="205299" y="3984"/>
                  <a:pt x="203399" y="3524"/>
                  <a:pt x="201125" y="3524"/>
                </a:cubicBezTo>
                <a:lnTo>
                  <a:pt x="195501" y="3524"/>
                </a:lnTo>
                <a:lnTo>
                  <a:pt x="195501" y="26367"/>
                </a:lnTo>
                <a:close/>
                <a:moveTo>
                  <a:pt x="236643" y="7671"/>
                </a:moveTo>
                <a:cubicBezTo>
                  <a:pt x="236470" y="6231"/>
                  <a:pt x="235779" y="5114"/>
                  <a:pt x="234566" y="4320"/>
                </a:cubicBezTo>
                <a:cubicBezTo>
                  <a:pt x="233356" y="3524"/>
                  <a:pt x="231869" y="3127"/>
                  <a:pt x="230105" y="3127"/>
                </a:cubicBezTo>
                <a:cubicBezTo>
                  <a:pt x="228819" y="3127"/>
                  <a:pt x="227692" y="3334"/>
                  <a:pt x="226725" y="3750"/>
                </a:cubicBezTo>
                <a:cubicBezTo>
                  <a:pt x="225768" y="4167"/>
                  <a:pt x="225021" y="4741"/>
                  <a:pt x="224481" y="5471"/>
                </a:cubicBezTo>
                <a:cubicBezTo>
                  <a:pt x="223951" y="6197"/>
                  <a:pt x="223685" y="7027"/>
                  <a:pt x="223685" y="7954"/>
                </a:cubicBezTo>
                <a:cubicBezTo>
                  <a:pt x="223685" y="8731"/>
                  <a:pt x="223871" y="9401"/>
                  <a:pt x="224238" y="9958"/>
                </a:cubicBezTo>
                <a:cubicBezTo>
                  <a:pt x="224618" y="10508"/>
                  <a:pt x="225101" y="10968"/>
                  <a:pt x="225688" y="11338"/>
                </a:cubicBezTo>
                <a:cubicBezTo>
                  <a:pt x="226275" y="11698"/>
                  <a:pt x="226892" y="11995"/>
                  <a:pt x="227535" y="12232"/>
                </a:cubicBezTo>
                <a:cubicBezTo>
                  <a:pt x="228179" y="12458"/>
                  <a:pt x="228772" y="12645"/>
                  <a:pt x="229312" y="12785"/>
                </a:cubicBezTo>
                <a:lnTo>
                  <a:pt x="232266" y="13582"/>
                </a:lnTo>
                <a:cubicBezTo>
                  <a:pt x="233022" y="13782"/>
                  <a:pt x="233866" y="14055"/>
                  <a:pt x="234796" y="14405"/>
                </a:cubicBezTo>
                <a:cubicBezTo>
                  <a:pt x="235733" y="14755"/>
                  <a:pt x="236626" y="15235"/>
                  <a:pt x="237480" y="15842"/>
                </a:cubicBezTo>
                <a:cubicBezTo>
                  <a:pt x="238340" y="16439"/>
                  <a:pt x="239053" y="17205"/>
                  <a:pt x="239610" y="18142"/>
                </a:cubicBezTo>
                <a:cubicBezTo>
                  <a:pt x="240170" y="19079"/>
                  <a:pt x="240450" y="20229"/>
                  <a:pt x="240450" y="21593"/>
                </a:cubicBezTo>
                <a:cubicBezTo>
                  <a:pt x="240450" y="23166"/>
                  <a:pt x="240037" y="24586"/>
                  <a:pt x="239213" y="25857"/>
                </a:cubicBezTo>
                <a:cubicBezTo>
                  <a:pt x="238400" y="27123"/>
                  <a:pt x="237206" y="28133"/>
                  <a:pt x="235633" y="28880"/>
                </a:cubicBezTo>
                <a:cubicBezTo>
                  <a:pt x="234069" y="29630"/>
                  <a:pt x="232172" y="30004"/>
                  <a:pt x="229935" y="30004"/>
                </a:cubicBezTo>
                <a:cubicBezTo>
                  <a:pt x="227852" y="30004"/>
                  <a:pt x="226048" y="29667"/>
                  <a:pt x="224525" y="28997"/>
                </a:cubicBezTo>
                <a:cubicBezTo>
                  <a:pt x="223008" y="28323"/>
                  <a:pt x="221814" y="27387"/>
                  <a:pt x="220944" y="26183"/>
                </a:cubicBezTo>
                <a:cubicBezTo>
                  <a:pt x="220081" y="24980"/>
                  <a:pt x="219594" y="23583"/>
                  <a:pt x="219481" y="21993"/>
                </a:cubicBezTo>
                <a:lnTo>
                  <a:pt x="223118" y="21993"/>
                </a:lnTo>
                <a:cubicBezTo>
                  <a:pt x="223211" y="23089"/>
                  <a:pt x="223581" y="24000"/>
                  <a:pt x="224225" y="24720"/>
                </a:cubicBezTo>
                <a:cubicBezTo>
                  <a:pt x="224878" y="25430"/>
                  <a:pt x="225702" y="25960"/>
                  <a:pt x="226698" y="26310"/>
                </a:cubicBezTo>
                <a:cubicBezTo>
                  <a:pt x="227702" y="26650"/>
                  <a:pt x="228782" y="26823"/>
                  <a:pt x="229935" y="26823"/>
                </a:cubicBezTo>
                <a:cubicBezTo>
                  <a:pt x="231282" y="26823"/>
                  <a:pt x="232489" y="26603"/>
                  <a:pt x="233559" y="26170"/>
                </a:cubicBezTo>
                <a:cubicBezTo>
                  <a:pt x="234629" y="25723"/>
                  <a:pt x="235476" y="25106"/>
                  <a:pt x="236103" y="24323"/>
                </a:cubicBezTo>
                <a:cubicBezTo>
                  <a:pt x="236726" y="23526"/>
                  <a:pt x="237040" y="22599"/>
                  <a:pt x="237040" y="21536"/>
                </a:cubicBezTo>
                <a:cubicBezTo>
                  <a:pt x="237040" y="20572"/>
                  <a:pt x="236770" y="19786"/>
                  <a:pt x="236230" y="19179"/>
                </a:cubicBezTo>
                <a:cubicBezTo>
                  <a:pt x="235689" y="18572"/>
                  <a:pt x="234979" y="18079"/>
                  <a:pt x="234099" y="17702"/>
                </a:cubicBezTo>
                <a:cubicBezTo>
                  <a:pt x="233219" y="17322"/>
                  <a:pt x="232266" y="16992"/>
                  <a:pt x="231242" y="16705"/>
                </a:cubicBezTo>
                <a:lnTo>
                  <a:pt x="227662" y="15685"/>
                </a:lnTo>
                <a:cubicBezTo>
                  <a:pt x="225392" y="15032"/>
                  <a:pt x="223591" y="14098"/>
                  <a:pt x="222264" y="12885"/>
                </a:cubicBezTo>
                <a:cubicBezTo>
                  <a:pt x="220938" y="11675"/>
                  <a:pt x="220274" y="10088"/>
                  <a:pt x="220274" y="8128"/>
                </a:cubicBezTo>
                <a:cubicBezTo>
                  <a:pt x="220274" y="6497"/>
                  <a:pt x="220718" y="5077"/>
                  <a:pt x="221598" y="3864"/>
                </a:cubicBezTo>
                <a:cubicBezTo>
                  <a:pt x="222488" y="2644"/>
                  <a:pt x="223681" y="1697"/>
                  <a:pt x="225178" y="1023"/>
                </a:cubicBezTo>
                <a:cubicBezTo>
                  <a:pt x="226682" y="340"/>
                  <a:pt x="228365" y="0"/>
                  <a:pt x="230219" y="0"/>
                </a:cubicBezTo>
                <a:cubicBezTo>
                  <a:pt x="232096" y="0"/>
                  <a:pt x="233763" y="337"/>
                  <a:pt x="235219" y="1010"/>
                </a:cubicBezTo>
                <a:cubicBezTo>
                  <a:pt x="236680" y="1673"/>
                  <a:pt x="237833" y="2580"/>
                  <a:pt x="238686" y="3737"/>
                </a:cubicBezTo>
                <a:cubicBezTo>
                  <a:pt x="239550" y="4891"/>
                  <a:pt x="240003" y="6204"/>
                  <a:pt x="240050" y="7671"/>
                </a:cubicBezTo>
                <a:lnTo>
                  <a:pt x="236643" y="7671"/>
                </a:lnTo>
                <a:close/>
              </a:path>
            </a:pathLst>
          </a:custGeom>
          <a:solidFill>
            <a:srgbClr val="535266"/>
          </a:solidFill>
          <a:ln w="333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732">
              <a:defRPr/>
            </a:pPr>
            <a:endParaRPr lang="en-RU" sz="3594" kern="0">
              <a:solidFill>
                <a:srgbClr val="302E47"/>
              </a:solidFill>
              <a:latin typeface="Tahoma"/>
            </a:endParaRPr>
          </a:p>
        </p:txBody>
      </p:sp>
      <p:grpSp>
        <p:nvGrpSpPr>
          <p:cNvPr id="65" name="Graphic 2">
            <a:extLst>
              <a:ext uri="{FF2B5EF4-FFF2-40B4-BE49-F238E27FC236}">
                <a16:creationId xmlns:a16="http://schemas.microsoft.com/office/drawing/2014/main" id="{D84A0131-7DB1-F54B-76C5-934763C6FBDE}"/>
              </a:ext>
            </a:extLst>
          </p:cNvPr>
          <p:cNvGrpSpPr/>
          <p:nvPr/>
        </p:nvGrpSpPr>
        <p:grpSpPr>
          <a:xfrm>
            <a:off x="729276" y="3679172"/>
            <a:ext cx="136376" cy="154564"/>
            <a:chOff x="1617979" y="3189503"/>
            <a:chExt cx="76894" cy="87150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B4FD02F-08B3-A889-7049-BB55A4166583}"/>
                </a:ext>
              </a:extLst>
            </p:cNvPr>
            <p:cNvSpPr/>
            <p:nvPr/>
          </p:nvSpPr>
          <p:spPr>
            <a:xfrm>
              <a:off x="1617979" y="3198141"/>
              <a:ext cx="9812" cy="69865"/>
            </a:xfrm>
            <a:custGeom>
              <a:avLst/>
              <a:gdLst>
                <a:gd name="connsiteX0" fmla="*/ 0 w 9812"/>
                <a:gd name="connsiteY0" fmla="*/ 59251 h 69865"/>
                <a:gd name="connsiteX1" fmla="*/ 9003 w 9812"/>
                <a:gd name="connsiteY1" fmla="*/ 69866 h 69865"/>
                <a:gd name="connsiteX2" fmla="*/ 9813 w 9812"/>
                <a:gd name="connsiteY2" fmla="*/ 68895 h 69865"/>
                <a:gd name="connsiteX3" fmla="*/ 9813 w 9812"/>
                <a:gd name="connsiteY3" fmla="*/ 1027 h 69865"/>
                <a:gd name="connsiteX4" fmla="*/ 9003 w 9812"/>
                <a:gd name="connsiteY4" fmla="*/ 0 h 69865"/>
                <a:gd name="connsiteX5" fmla="*/ 0 w 9812"/>
                <a:gd name="connsiteY5" fmla="*/ 10611 h 69865"/>
                <a:gd name="connsiteX6" fmla="*/ 0 w 9812"/>
                <a:gd name="connsiteY6" fmla="*/ 59251 h 6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12" h="69865">
                  <a:moveTo>
                    <a:pt x="0" y="59251"/>
                  </a:moveTo>
                  <a:lnTo>
                    <a:pt x="9003" y="69866"/>
                  </a:lnTo>
                  <a:lnTo>
                    <a:pt x="9813" y="68895"/>
                  </a:lnTo>
                  <a:lnTo>
                    <a:pt x="9813" y="1027"/>
                  </a:lnTo>
                  <a:lnTo>
                    <a:pt x="9003" y="0"/>
                  </a:lnTo>
                  <a:lnTo>
                    <a:pt x="0" y="10611"/>
                  </a:lnTo>
                  <a:lnTo>
                    <a:pt x="0" y="59251"/>
                  </a:lnTo>
                  <a:close/>
                </a:path>
              </a:pathLst>
            </a:custGeom>
            <a:solidFill>
              <a:srgbClr val="3E3E3E"/>
            </a:solidFill>
            <a:ln w="3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732">
                <a:defRPr/>
              </a:pPr>
              <a:endParaRPr lang="en-RU" sz="3594" kern="0">
                <a:solidFill>
                  <a:srgbClr val="302E47"/>
                </a:solidFill>
                <a:latin typeface="Tahoma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2555AA4-5502-10BA-1900-9F3BFA66E3C2}"/>
                </a:ext>
              </a:extLst>
            </p:cNvPr>
            <p:cNvSpPr/>
            <p:nvPr/>
          </p:nvSpPr>
          <p:spPr>
            <a:xfrm>
              <a:off x="1626981" y="3189503"/>
              <a:ext cx="17930" cy="87150"/>
            </a:xfrm>
            <a:custGeom>
              <a:avLst/>
              <a:gdLst>
                <a:gd name="connsiteX0" fmla="*/ 0 w 17930"/>
                <a:gd name="connsiteY0" fmla="*/ 78503 h 87150"/>
                <a:gd name="connsiteX1" fmla="*/ 17204 w 17930"/>
                <a:gd name="connsiteY1" fmla="*/ 87151 h 87150"/>
                <a:gd name="connsiteX2" fmla="*/ 17920 w 17930"/>
                <a:gd name="connsiteY2" fmla="*/ 85991 h 87150"/>
                <a:gd name="connsiteX3" fmla="*/ 17930 w 17930"/>
                <a:gd name="connsiteY3" fmla="*/ 907 h 87150"/>
                <a:gd name="connsiteX4" fmla="*/ 17215 w 17930"/>
                <a:gd name="connsiteY4" fmla="*/ 0 h 87150"/>
                <a:gd name="connsiteX5" fmla="*/ 0 w 17930"/>
                <a:gd name="connsiteY5" fmla="*/ 8621 h 87150"/>
                <a:gd name="connsiteX6" fmla="*/ 0 w 17930"/>
                <a:gd name="connsiteY6" fmla="*/ 78503 h 8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30" h="87150">
                  <a:moveTo>
                    <a:pt x="0" y="78503"/>
                  </a:moveTo>
                  <a:lnTo>
                    <a:pt x="17204" y="87151"/>
                  </a:lnTo>
                  <a:lnTo>
                    <a:pt x="17920" y="85991"/>
                  </a:lnTo>
                  <a:lnTo>
                    <a:pt x="17930" y="907"/>
                  </a:lnTo>
                  <a:lnTo>
                    <a:pt x="17215" y="0"/>
                  </a:lnTo>
                  <a:lnTo>
                    <a:pt x="0" y="8621"/>
                  </a:lnTo>
                  <a:lnTo>
                    <a:pt x="0" y="78503"/>
                  </a:lnTo>
                  <a:close/>
                </a:path>
              </a:pathLst>
            </a:custGeom>
            <a:solidFill>
              <a:srgbClr val="505050"/>
            </a:solidFill>
            <a:ln w="3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732">
                <a:defRPr/>
              </a:pPr>
              <a:endParaRPr lang="en-RU" sz="3594" kern="0">
                <a:solidFill>
                  <a:srgbClr val="302E47"/>
                </a:solidFill>
                <a:latin typeface="Tahoma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C4C5A06-FA7E-949D-1DB0-0BD448BD8F57}"/>
                </a:ext>
              </a:extLst>
            </p:cNvPr>
            <p:cNvSpPr/>
            <p:nvPr/>
          </p:nvSpPr>
          <p:spPr>
            <a:xfrm>
              <a:off x="1684863" y="3198148"/>
              <a:ext cx="10010" cy="69858"/>
            </a:xfrm>
            <a:custGeom>
              <a:avLst/>
              <a:gdLst>
                <a:gd name="connsiteX0" fmla="*/ 10010 w 10010"/>
                <a:gd name="connsiteY0" fmla="*/ 10605 h 69858"/>
                <a:gd name="connsiteX1" fmla="*/ 1007 w 10010"/>
                <a:gd name="connsiteY1" fmla="*/ 0 h 69858"/>
                <a:gd name="connsiteX2" fmla="*/ 0 w 10010"/>
                <a:gd name="connsiteY2" fmla="*/ 320 h 69858"/>
                <a:gd name="connsiteX3" fmla="*/ 201 w 10010"/>
                <a:gd name="connsiteY3" fmla="*/ 68992 h 69858"/>
                <a:gd name="connsiteX4" fmla="*/ 1007 w 10010"/>
                <a:gd name="connsiteY4" fmla="*/ 69859 h 69858"/>
                <a:gd name="connsiteX5" fmla="*/ 10010 w 10010"/>
                <a:gd name="connsiteY5" fmla="*/ 59248 h 69858"/>
                <a:gd name="connsiteX6" fmla="*/ 10010 w 10010"/>
                <a:gd name="connsiteY6" fmla="*/ 10605 h 6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0" h="69858">
                  <a:moveTo>
                    <a:pt x="10010" y="10605"/>
                  </a:moveTo>
                  <a:lnTo>
                    <a:pt x="1007" y="0"/>
                  </a:lnTo>
                  <a:lnTo>
                    <a:pt x="0" y="320"/>
                  </a:lnTo>
                  <a:lnTo>
                    <a:pt x="201" y="68992"/>
                  </a:lnTo>
                  <a:lnTo>
                    <a:pt x="1007" y="69859"/>
                  </a:lnTo>
                  <a:lnTo>
                    <a:pt x="10010" y="59248"/>
                  </a:lnTo>
                  <a:lnTo>
                    <a:pt x="10010" y="10605"/>
                  </a:lnTo>
                  <a:close/>
                </a:path>
              </a:pathLst>
            </a:custGeom>
            <a:solidFill>
              <a:srgbClr val="656565"/>
            </a:solidFill>
            <a:ln w="3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732">
                <a:defRPr/>
              </a:pPr>
              <a:endParaRPr lang="en-RU" sz="3594" kern="0">
                <a:solidFill>
                  <a:srgbClr val="302E47"/>
                </a:solidFill>
                <a:latin typeface="Tahoma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B5A56B4-B059-6179-9D82-7B9E94092C72}"/>
                </a:ext>
              </a:extLst>
            </p:cNvPr>
            <p:cNvSpPr/>
            <p:nvPr/>
          </p:nvSpPr>
          <p:spPr>
            <a:xfrm>
              <a:off x="1667843" y="3189503"/>
              <a:ext cx="18023" cy="87150"/>
            </a:xfrm>
            <a:custGeom>
              <a:avLst/>
              <a:gdLst>
                <a:gd name="connsiteX0" fmla="*/ 823 w 18023"/>
                <a:gd name="connsiteY0" fmla="*/ 87151 h 87150"/>
                <a:gd name="connsiteX1" fmla="*/ 18024 w 18023"/>
                <a:gd name="connsiteY1" fmla="*/ 78503 h 87150"/>
                <a:gd name="connsiteX2" fmla="*/ 18024 w 18023"/>
                <a:gd name="connsiteY2" fmla="*/ 8621 h 87150"/>
                <a:gd name="connsiteX3" fmla="*/ 812 w 18023"/>
                <a:gd name="connsiteY3" fmla="*/ 0 h 87150"/>
                <a:gd name="connsiteX4" fmla="*/ 0 w 18023"/>
                <a:gd name="connsiteY4" fmla="*/ 1107 h 87150"/>
                <a:gd name="connsiteX5" fmla="*/ 10 w 18023"/>
                <a:gd name="connsiteY5" fmla="*/ 85891 h 87150"/>
                <a:gd name="connsiteX6" fmla="*/ 823 w 18023"/>
                <a:gd name="connsiteY6" fmla="*/ 87151 h 8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23" h="87150">
                  <a:moveTo>
                    <a:pt x="823" y="87151"/>
                  </a:moveTo>
                  <a:lnTo>
                    <a:pt x="18024" y="78503"/>
                  </a:lnTo>
                  <a:lnTo>
                    <a:pt x="18024" y="8621"/>
                  </a:lnTo>
                  <a:lnTo>
                    <a:pt x="812" y="0"/>
                  </a:lnTo>
                  <a:lnTo>
                    <a:pt x="0" y="1107"/>
                  </a:lnTo>
                  <a:lnTo>
                    <a:pt x="10" y="85891"/>
                  </a:lnTo>
                  <a:lnTo>
                    <a:pt x="823" y="87151"/>
                  </a:lnTo>
                  <a:close/>
                </a:path>
              </a:pathLst>
            </a:custGeom>
            <a:solidFill>
              <a:srgbClr val="878787"/>
            </a:solidFill>
            <a:ln w="3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732">
                <a:defRPr/>
              </a:pPr>
              <a:endParaRPr lang="en-RU" sz="3594" kern="0">
                <a:solidFill>
                  <a:srgbClr val="302E47"/>
                </a:solidFill>
                <a:latin typeface="Tahoma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FB56A3C-2E94-B893-F84E-247A2984E2B0}"/>
                </a:ext>
              </a:extLst>
            </p:cNvPr>
            <p:cNvSpPr/>
            <p:nvPr/>
          </p:nvSpPr>
          <p:spPr>
            <a:xfrm>
              <a:off x="1644197" y="3189503"/>
              <a:ext cx="24458" cy="87150"/>
            </a:xfrm>
            <a:custGeom>
              <a:avLst/>
              <a:gdLst>
                <a:gd name="connsiteX0" fmla="*/ 0 w 24458"/>
                <a:gd name="connsiteY0" fmla="*/ 0 h 87150"/>
                <a:gd name="connsiteX1" fmla="*/ 24458 w 24458"/>
                <a:gd name="connsiteY1" fmla="*/ 0 h 87150"/>
                <a:gd name="connsiteX2" fmla="*/ 24458 w 24458"/>
                <a:gd name="connsiteY2" fmla="*/ 87151 h 87150"/>
                <a:gd name="connsiteX3" fmla="*/ 0 w 24458"/>
                <a:gd name="connsiteY3" fmla="*/ 87151 h 87150"/>
                <a:gd name="connsiteX4" fmla="*/ 0 w 24458"/>
                <a:gd name="connsiteY4" fmla="*/ 0 h 8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58" h="87150">
                  <a:moveTo>
                    <a:pt x="0" y="0"/>
                  </a:moveTo>
                  <a:lnTo>
                    <a:pt x="24458" y="0"/>
                  </a:lnTo>
                  <a:lnTo>
                    <a:pt x="24458" y="87151"/>
                  </a:lnTo>
                  <a:lnTo>
                    <a:pt x="0" y="87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6565"/>
            </a:solidFill>
            <a:ln w="3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732">
                <a:defRPr/>
              </a:pPr>
              <a:endParaRPr lang="en-RU" sz="3594" kern="0">
                <a:solidFill>
                  <a:srgbClr val="302E47"/>
                </a:solidFill>
                <a:latin typeface="Tahoma"/>
              </a:endParaRPr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AD65EDCF-3836-A278-1177-B56FAB50C010}"/>
              </a:ext>
            </a:extLst>
          </p:cNvPr>
          <p:cNvSpPr/>
          <p:nvPr/>
        </p:nvSpPr>
        <p:spPr>
          <a:xfrm>
            <a:off x="2471377" y="3770221"/>
            <a:ext cx="360768" cy="55235"/>
          </a:xfrm>
          <a:custGeom>
            <a:avLst/>
            <a:gdLst>
              <a:gd name="connsiteX0" fmla="*/ 17162 w 210559"/>
              <a:gd name="connsiteY0" fmla="*/ 7701 h 32237"/>
              <a:gd name="connsiteX1" fmla="*/ 15085 w 210559"/>
              <a:gd name="connsiteY1" fmla="*/ 4334 h 32237"/>
              <a:gd name="connsiteX2" fmla="*/ 10625 w 210559"/>
              <a:gd name="connsiteY2" fmla="*/ 3134 h 32237"/>
              <a:gd name="connsiteX3" fmla="*/ 7244 w 210559"/>
              <a:gd name="connsiteY3" fmla="*/ 3767 h 32237"/>
              <a:gd name="connsiteX4" fmla="*/ 5001 w 210559"/>
              <a:gd name="connsiteY4" fmla="*/ 5467 h 32237"/>
              <a:gd name="connsiteX5" fmla="*/ 4204 w 210559"/>
              <a:gd name="connsiteY5" fmla="*/ 7968 h 32237"/>
              <a:gd name="connsiteX6" fmla="*/ 4757 w 210559"/>
              <a:gd name="connsiteY6" fmla="*/ 9968 h 32237"/>
              <a:gd name="connsiteX7" fmla="*/ 6207 w 210559"/>
              <a:gd name="connsiteY7" fmla="*/ 11335 h 32237"/>
              <a:gd name="connsiteX8" fmla="*/ 8054 w 210559"/>
              <a:gd name="connsiteY8" fmla="*/ 12235 h 32237"/>
              <a:gd name="connsiteX9" fmla="*/ 9831 w 210559"/>
              <a:gd name="connsiteY9" fmla="*/ 12802 h 32237"/>
              <a:gd name="connsiteX10" fmla="*/ 12785 w 210559"/>
              <a:gd name="connsiteY10" fmla="*/ 13602 h 32237"/>
              <a:gd name="connsiteX11" fmla="*/ 15315 w 210559"/>
              <a:gd name="connsiteY11" fmla="*/ 14435 h 32237"/>
              <a:gd name="connsiteX12" fmla="*/ 17999 w 210559"/>
              <a:gd name="connsiteY12" fmla="*/ 15869 h 32237"/>
              <a:gd name="connsiteX13" fmla="*/ 20129 w 210559"/>
              <a:gd name="connsiteY13" fmla="*/ 18169 h 32237"/>
              <a:gd name="connsiteX14" fmla="*/ 20969 w 210559"/>
              <a:gd name="connsiteY14" fmla="*/ 21603 h 32237"/>
              <a:gd name="connsiteX15" fmla="*/ 19732 w 210559"/>
              <a:gd name="connsiteY15" fmla="*/ 25870 h 32237"/>
              <a:gd name="connsiteX16" fmla="*/ 16152 w 210559"/>
              <a:gd name="connsiteY16" fmla="*/ 28904 h 32237"/>
              <a:gd name="connsiteX17" fmla="*/ 10455 w 210559"/>
              <a:gd name="connsiteY17" fmla="*/ 30004 h 32237"/>
              <a:gd name="connsiteX18" fmla="*/ 5044 w 210559"/>
              <a:gd name="connsiteY18" fmla="*/ 29004 h 32237"/>
              <a:gd name="connsiteX19" fmla="*/ 1464 w 210559"/>
              <a:gd name="connsiteY19" fmla="*/ 26203 h 32237"/>
              <a:gd name="connsiteX20" fmla="*/ 0 w 210559"/>
              <a:gd name="connsiteY20" fmla="*/ 22003 h 32237"/>
              <a:gd name="connsiteX21" fmla="*/ 3637 w 210559"/>
              <a:gd name="connsiteY21" fmla="*/ 22003 h 32237"/>
              <a:gd name="connsiteX22" fmla="*/ 4744 w 210559"/>
              <a:gd name="connsiteY22" fmla="*/ 24736 h 32237"/>
              <a:gd name="connsiteX23" fmla="*/ 7218 w 210559"/>
              <a:gd name="connsiteY23" fmla="*/ 26337 h 32237"/>
              <a:gd name="connsiteX24" fmla="*/ 10455 w 210559"/>
              <a:gd name="connsiteY24" fmla="*/ 26837 h 32237"/>
              <a:gd name="connsiteX25" fmla="*/ 14078 w 210559"/>
              <a:gd name="connsiteY25" fmla="*/ 26170 h 32237"/>
              <a:gd name="connsiteX26" fmla="*/ 16622 w 210559"/>
              <a:gd name="connsiteY26" fmla="*/ 24336 h 32237"/>
              <a:gd name="connsiteX27" fmla="*/ 17559 w 210559"/>
              <a:gd name="connsiteY27" fmla="*/ 21536 h 32237"/>
              <a:gd name="connsiteX28" fmla="*/ 16749 w 210559"/>
              <a:gd name="connsiteY28" fmla="*/ 19202 h 32237"/>
              <a:gd name="connsiteX29" fmla="*/ 14619 w 210559"/>
              <a:gd name="connsiteY29" fmla="*/ 17702 h 32237"/>
              <a:gd name="connsiteX30" fmla="*/ 11761 w 210559"/>
              <a:gd name="connsiteY30" fmla="*/ 16735 h 32237"/>
              <a:gd name="connsiteX31" fmla="*/ 8181 w 210559"/>
              <a:gd name="connsiteY31" fmla="*/ 15702 h 32237"/>
              <a:gd name="connsiteX32" fmla="*/ 2784 w 210559"/>
              <a:gd name="connsiteY32" fmla="*/ 12902 h 32237"/>
              <a:gd name="connsiteX33" fmla="*/ 797 w 210559"/>
              <a:gd name="connsiteY33" fmla="*/ 8134 h 32237"/>
              <a:gd name="connsiteX34" fmla="*/ 2117 w 210559"/>
              <a:gd name="connsiteY34" fmla="*/ 3867 h 32237"/>
              <a:gd name="connsiteX35" fmla="*/ 5697 w 210559"/>
              <a:gd name="connsiteY35" fmla="*/ 1033 h 32237"/>
              <a:gd name="connsiteX36" fmla="*/ 10738 w 210559"/>
              <a:gd name="connsiteY36" fmla="*/ 0 h 32237"/>
              <a:gd name="connsiteX37" fmla="*/ 15739 w 210559"/>
              <a:gd name="connsiteY37" fmla="*/ 1033 h 32237"/>
              <a:gd name="connsiteX38" fmla="*/ 19206 w 210559"/>
              <a:gd name="connsiteY38" fmla="*/ 3767 h 32237"/>
              <a:gd name="connsiteX39" fmla="*/ 20569 w 210559"/>
              <a:gd name="connsiteY39" fmla="*/ 7701 h 32237"/>
              <a:gd name="connsiteX40" fmla="*/ 17162 w 210559"/>
              <a:gd name="connsiteY40" fmla="*/ 7701 h 32237"/>
              <a:gd name="connsiteX41" fmla="*/ 37331 w 210559"/>
              <a:gd name="connsiteY41" fmla="*/ 20403 h 32237"/>
              <a:gd name="connsiteX42" fmla="*/ 41195 w 210559"/>
              <a:gd name="connsiteY42" fmla="*/ 20403 h 32237"/>
              <a:gd name="connsiteX43" fmla="*/ 44432 w 210559"/>
              <a:gd name="connsiteY43" fmla="*/ 24670 h 32237"/>
              <a:gd name="connsiteX44" fmla="*/ 45286 w 210559"/>
              <a:gd name="connsiteY44" fmla="*/ 25803 h 32237"/>
              <a:gd name="connsiteX45" fmla="*/ 50116 w 210559"/>
              <a:gd name="connsiteY45" fmla="*/ 32237 h 32237"/>
              <a:gd name="connsiteX46" fmla="*/ 46252 w 210559"/>
              <a:gd name="connsiteY46" fmla="*/ 32237 h 32237"/>
              <a:gd name="connsiteX47" fmla="*/ 43069 w 210559"/>
              <a:gd name="connsiteY47" fmla="*/ 27970 h 32237"/>
              <a:gd name="connsiteX48" fmla="*/ 42275 w 210559"/>
              <a:gd name="connsiteY48" fmla="*/ 26903 h 32237"/>
              <a:gd name="connsiteX49" fmla="*/ 37331 w 210559"/>
              <a:gd name="connsiteY49" fmla="*/ 20403 h 32237"/>
              <a:gd name="connsiteX50" fmla="*/ 51310 w 210559"/>
              <a:gd name="connsiteY50" fmla="*/ 14969 h 32237"/>
              <a:gd name="connsiteX51" fmla="*/ 49646 w 210559"/>
              <a:gd name="connsiteY51" fmla="*/ 22903 h 32237"/>
              <a:gd name="connsiteX52" fmla="*/ 45086 w 210559"/>
              <a:gd name="connsiteY52" fmla="*/ 28070 h 32237"/>
              <a:gd name="connsiteX53" fmla="*/ 38468 w 210559"/>
              <a:gd name="connsiteY53" fmla="*/ 29904 h 32237"/>
              <a:gd name="connsiteX54" fmla="*/ 31847 w 210559"/>
              <a:gd name="connsiteY54" fmla="*/ 28070 h 32237"/>
              <a:gd name="connsiteX55" fmla="*/ 27287 w 210559"/>
              <a:gd name="connsiteY55" fmla="*/ 22903 h 32237"/>
              <a:gd name="connsiteX56" fmla="*/ 25623 w 210559"/>
              <a:gd name="connsiteY56" fmla="*/ 14969 h 32237"/>
              <a:gd name="connsiteX57" fmla="*/ 27287 w 210559"/>
              <a:gd name="connsiteY57" fmla="*/ 7001 h 32237"/>
              <a:gd name="connsiteX58" fmla="*/ 31847 w 210559"/>
              <a:gd name="connsiteY58" fmla="*/ 1834 h 32237"/>
              <a:gd name="connsiteX59" fmla="*/ 38468 w 210559"/>
              <a:gd name="connsiteY59" fmla="*/ 0 h 32237"/>
              <a:gd name="connsiteX60" fmla="*/ 45086 w 210559"/>
              <a:gd name="connsiteY60" fmla="*/ 1834 h 32237"/>
              <a:gd name="connsiteX61" fmla="*/ 49646 w 210559"/>
              <a:gd name="connsiteY61" fmla="*/ 7001 h 32237"/>
              <a:gd name="connsiteX62" fmla="*/ 51310 w 210559"/>
              <a:gd name="connsiteY62" fmla="*/ 14969 h 32237"/>
              <a:gd name="connsiteX63" fmla="*/ 47899 w 210559"/>
              <a:gd name="connsiteY63" fmla="*/ 14969 h 32237"/>
              <a:gd name="connsiteX64" fmla="*/ 46636 w 210559"/>
              <a:gd name="connsiteY64" fmla="*/ 8568 h 32237"/>
              <a:gd name="connsiteX65" fmla="*/ 43239 w 210559"/>
              <a:gd name="connsiteY65" fmla="*/ 4634 h 32237"/>
              <a:gd name="connsiteX66" fmla="*/ 38468 w 210559"/>
              <a:gd name="connsiteY66" fmla="*/ 3300 h 32237"/>
              <a:gd name="connsiteX67" fmla="*/ 33678 w 210559"/>
              <a:gd name="connsiteY67" fmla="*/ 4634 h 32237"/>
              <a:gd name="connsiteX68" fmla="*/ 30284 w 210559"/>
              <a:gd name="connsiteY68" fmla="*/ 8568 h 32237"/>
              <a:gd name="connsiteX69" fmla="*/ 29034 w 210559"/>
              <a:gd name="connsiteY69" fmla="*/ 14969 h 32237"/>
              <a:gd name="connsiteX70" fmla="*/ 30284 w 210559"/>
              <a:gd name="connsiteY70" fmla="*/ 21336 h 32237"/>
              <a:gd name="connsiteX71" fmla="*/ 33678 w 210559"/>
              <a:gd name="connsiteY71" fmla="*/ 25270 h 32237"/>
              <a:gd name="connsiteX72" fmla="*/ 38468 w 210559"/>
              <a:gd name="connsiteY72" fmla="*/ 26603 h 32237"/>
              <a:gd name="connsiteX73" fmla="*/ 43239 w 210559"/>
              <a:gd name="connsiteY73" fmla="*/ 25270 h 32237"/>
              <a:gd name="connsiteX74" fmla="*/ 46636 w 210559"/>
              <a:gd name="connsiteY74" fmla="*/ 21336 h 32237"/>
              <a:gd name="connsiteX75" fmla="*/ 47899 w 210559"/>
              <a:gd name="connsiteY75" fmla="*/ 14969 h 32237"/>
              <a:gd name="connsiteX76" fmla="*/ 57234 w 210559"/>
              <a:gd name="connsiteY76" fmla="*/ 29504 h 32237"/>
              <a:gd name="connsiteX77" fmla="*/ 57234 w 210559"/>
              <a:gd name="connsiteY77" fmla="*/ 400 h 32237"/>
              <a:gd name="connsiteX78" fmla="*/ 60758 w 210559"/>
              <a:gd name="connsiteY78" fmla="*/ 400 h 32237"/>
              <a:gd name="connsiteX79" fmla="*/ 60758 w 210559"/>
              <a:gd name="connsiteY79" fmla="*/ 26370 h 32237"/>
              <a:gd name="connsiteX80" fmla="*/ 74279 w 210559"/>
              <a:gd name="connsiteY80" fmla="*/ 26370 h 32237"/>
              <a:gd name="connsiteX81" fmla="*/ 74279 w 210559"/>
              <a:gd name="connsiteY81" fmla="*/ 29504 h 32237"/>
              <a:gd name="connsiteX82" fmla="*/ 57234 w 210559"/>
              <a:gd name="connsiteY82" fmla="*/ 29504 h 32237"/>
              <a:gd name="connsiteX83" fmla="*/ 106900 w 210559"/>
              <a:gd name="connsiteY83" fmla="*/ 7701 h 32237"/>
              <a:gd name="connsiteX84" fmla="*/ 104823 w 210559"/>
              <a:gd name="connsiteY84" fmla="*/ 4334 h 32237"/>
              <a:gd name="connsiteX85" fmla="*/ 100363 w 210559"/>
              <a:gd name="connsiteY85" fmla="*/ 3134 h 32237"/>
              <a:gd name="connsiteX86" fmla="*/ 96982 w 210559"/>
              <a:gd name="connsiteY86" fmla="*/ 3767 h 32237"/>
              <a:gd name="connsiteX87" fmla="*/ 94739 w 210559"/>
              <a:gd name="connsiteY87" fmla="*/ 5467 h 32237"/>
              <a:gd name="connsiteX88" fmla="*/ 93942 w 210559"/>
              <a:gd name="connsiteY88" fmla="*/ 7968 h 32237"/>
              <a:gd name="connsiteX89" fmla="*/ 94495 w 210559"/>
              <a:gd name="connsiteY89" fmla="*/ 9968 h 32237"/>
              <a:gd name="connsiteX90" fmla="*/ 95945 w 210559"/>
              <a:gd name="connsiteY90" fmla="*/ 11335 h 32237"/>
              <a:gd name="connsiteX91" fmla="*/ 97792 w 210559"/>
              <a:gd name="connsiteY91" fmla="*/ 12235 h 32237"/>
              <a:gd name="connsiteX92" fmla="*/ 99569 w 210559"/>
              <a:gd name="connsiteY92" fmla="*/ 12802 h 32237"/>
              <a:gd name="connsiteX93" fmla="*/ 102523 w 210559"/>
              <a:gd name="connsiteY93" fmla="*/ 13602 h 32237"/>
              <a:gd name="connsiteX94" fmla="*/ 105053 w 210559"/>
              <a:gd name="connsiteY94" fmla="*/ 14435 h 32237"/>
              <a:gd name="connsiteX95" fmla="*/ 107737 w 210559"/>
              <a:gd name="connsiteY95" fmla="*/ 15869 h 32237"/>
              <a:gd name="connsiteX96" fmla="*/ 109867 w 210559"/>
              <a:gd name="connsiteY96" fmla="*/ 18169 h 32237"/>
              <a:gd name="connsiteX97" fmla="*/ 110707 w 210559"/>
              <a:gd name="connsiteY97" fmla="*/ 21603 h 32237"/>
              <a:gd name="connsiteX98" fmla="*/ 109470 w 210559"/>
              <a:gd name="connsiteY98" fmla="*/ 25870 h 32237"/>
              <a:gd name="connsiteX99" fmla="*/ 105890 w 210559"/>
              <a:gd name="connsiteY99" fmla="*/ 28904 h 32237"/>
              <a:gd name="connsiteX100" fmla="*/ 100193 w 210559"/>
              <a:gd name="connsiteY100" fmla="*/ 30004 h 32237"/>
              <a:gd name="connsiteX101" fmla="*/ 94782 w 210559"/>
              <a:gd name="connsiteY101" fmla="*/ 29004 h 32237"/>
              <a:gd name="connsiteX102" fmla="*/ 91201 w 210559"/>
              <a:gd name="connsiteY102" fmla="*/ 26203 h 32237"/>
              <a:gd name="connsiteX103" fmla="*/ 89738 w 210559"/>
              <a:gd name="connsiteY103" fmla="*/ 22003 h 32237"/>
              <a:gd name="connsiteX104" fmla="*/ 93375 w 210559"/>
              <a:gd name="connsiteY104" fmla="*/ 22003 h 32237"/>
              <a:gd name="connsiteX105" fmla="*/ 94482 w 210559"/>
              <a:gd name="connsiteY105" fmla="*/ 24736 h 32237"/>
              <a:gd name="connsiteX106" fmla="*/ 96955 w 210559"/>
              <a:gd name="connsiteY106" fmla="*/ 26337 h 32237"/>
              <a:gd name="connsiteX107" fmla="*/ 100193 w 210559"/>
              <a:gd name="connsiteY107" fmla="*/ 26837 h 32237"/>
              <a:gd name="connsiteX108" fmla="*/ 103816 w 210559"/>
              <a:gd name="connsiteY108" fmla="*/ 26170 h 32237"/>
              <a:gd name="connsiteX109" fmla="*/ 106360 w 210559"/>
              <a:gd name="connsiteY109" fmla="*/ 24336 h 32237"/>
              <a:gd name="connsiteX110" fmla="*/ 107297 w 210559"/>
              <a:gd name="connsiteY110" fmla="*/ 21536 h 32237"/>
              <a:gd name="connsiteX111" fmla="*/ 106487 w 210559"/>
              <a:gd name="connsiteY111" fmla="*/ 19202 h 32237"/>
              <a:gd name="connsiteX112" fmla="*/ 104356 w 210559"/>
              <a:gd name="connsiteY112" fmla="*/ 17702 h 32237"/>
              <a:gd name="connsiteX113" fmla="*/ 101499 w 210559"/>
              <a:gd name="connsiteY113" fmla="*/ 16735 h 32237"/>
              <a:gd name="connsiteX114" fmla="*/ 97919 w 210559"/>
              <a:gd name="connsiteY114" fmla="*/ 15702 h 32237"/>
              <a:gd name="connsiteX115" fmla="*/ 92522 w 210559"/>
              <a:gd name="connsiteY115" fmla="*/ 12902 h 32237"/>
              <a:gd name="connsiteX116" fmla="*/ 90531 w 210559"/>
              <a:gd name="connsiteY116" fmla="*/ 8134 h 32237"/>
              <a:gd name="connsiteX117" fmla="*/ 91855 w 210559"/>
              <a:gd name="connsiteY117" fmla="*/ 3867 h 32237"/>
              <a:gd name="connsiteX118" fmla="*/ 95435 w 210559"/>
              <a:gd name="connsiteY118" fmla="*/ 1033 h 32237"/>
              <a:gd name="connsiteX119" fmla="*/ 100476 w 210559"/>
              <a:gd name="connsiteY119" fmla="*/ 0 h 32237"/>
              <a:gd name="connsiteX120" fmla="*/ 105477 w 210559"/>
              <a:gd name="connsiteY120" fmla="*/ 1033 h 32237"/>
              <a:gd name="connsiteX121" fmla="*/ 108944 w 210559"/>
              <a:gd name="connsiteY121" fmla="*/ 3767 h 32237"/>
              <a:gd name="connsiteX122" fmla="*/ 110307 w 210559"/>
              <a:gd name="connsiteY122" fmla="*/ 7701 h 32237"/>
              <a:gd name="connsiteX123" fmla="*/ 106900 w 210559"/>
              <a:gd name="connsiteY123" fmla="*/ 7701 h 32237"/>
              <a:gd name="connsiteX124" fmla="*/ 125192 w 210559"/>
              <a:gd name="connsiteY124" fmla="*/ 29970 h 32237"/>
              <a:gd name="connsiteX125" fmla="*/ 119752 w 210559"/>
              <a:gd name="connsiteY125" fmla="*/ 28570 h 32237"/>
              <a:gd name="connsiteX126" fmla="*/ 116241 w 210559"/>
              <a:gd name="connsiteY126" fmla="*/ 24636 h 32237"/>
              <a:gd name="connsiteX127" fmla="*/ 115021 w 210559"/>
              <a:gd name="connsiteY127" fmla="*/ 18769 h 32237"/>
              <a:gd name="connsiteX128" fmla="*/ 116241 w 210559"/>
              <a:gd name="connsiteY128" fmla="*/ 12868 h 32237"/>
              <a:gd name="connsiteX129" fmla="*/ 119682 w 210559"/>
              <a:gd name="connsiteY129" fmla="*/ 8835 h 32237"/>
              <a:gd name="connsiteX130" fmla="*/ 124852 w 210559"/>
              <a:gd name="connsiteY130" fmla="*/ 7401 h 32237"/>
              <a:gd name="connsiteX131" fmla="*/ 128219 w 210559"/>
              <a:gd name="connsiteY131" fmla="*/ 7968 h 32237"/>
              <a:gd name="connsiteX132" fmla="*/ 131243 w 210559"/>
              <a:gd name="connsiteY132" fmla="*/ 9801 h 32237"/>
              <a:gd name="connsiteX133" fmla="*/ 133417 w 210559"/>
              <a:gd name="connsiteY133" fmla="*/ 13168 h 32237"/>
              <a:gd name="connsiteX134" fmla="*/ 134227 w 210559"/>
              <a:gd name="connsiteY134" fmla="*/ 18302 h 32237"/>
              <a:gd name="connsiteX135" fmla="*/ 134227 w 210559"/>
              <a:gd name="connsiteY135" fmla="*/ 19736 h 32237"/>
              <a:gd name="connsiteX136" fmla="*/ 117408 w 210559"/>
              <a:gd name="connsiteY136" fmla="*/ 19736 h 32237"/>
              <a:gd name="connsiteX137" fmla="*/ 117408 w 210559"/>
              <a:gd name="connsiteY137" fmla="*/ 16835 h 32237"/>
              <a:gd name="connsiteX138" fmla="*/ 130820 w 210559"/>
              <a:gd name="connsiteY138" fmla="*/ 16835 h 32237"/>
              <a:gd name="connsiteX139" fmla="*/ 130080 w 210559"/>
              <a:gd name="connsiteY139" fmla="*/ 13535 h 32237"/>
              <a:gd name="connsiteX140" fmla="*/ 128006 w 210559"/>
              <a:gd name="connsiteY140" fmla="*/ 11268 h 32237"/>
              <a:gd name="connsiteX141" fmla="*/ 124852 w 210559"/>
              <a:gd name="connsiteY141" fmla="*/ 10401 h 32237"/>
              <a:gd name="connsiteX142" fmla="*/ 121385 w 210559"/>
              <a:gd name="connsiteY142" fmla="*/ 11401 h 32237"/>
              <a:gd name="connsiteX143" fmla="*/ 119155 w 210559"/>
              <a:gd name="connsiteY143" fmla="*/ 13968 h 32237"/>
              <a:gd name="connsiteX144" fmla="*/ 118375 w 210559"/>
              <a:gd name="connsiteY144" fmla="*/ 17336 h 32237"/>
              <a:gd name="connsiteX145" fmla="*/ 118375 w 210559"/>
              <a:gd name="connsiteY145" fmla="*/ 19269 h 32237"/>
              <a:gd name="connsiteX146" fmla="*/ 119225 w 210559"/>
              <a:gd name="connsiteY146" fmla="*/ 23470 h 32237"/>
              <a:gd name="connsiteX147" fmla="*/ 121629 w 210559"/>
              <a:gd name="connsiteY147" fmla="*/ 26070 h 32237"/>
              <a:gd name="connsiteX148" fmla="*/ 125192 w 210559"/>
              <a:gd name="connsiteY148" fmla="*/ 26937 h 32237"/>
              <a:gd name="connsiteX149" fmla="*/ 127579 w 210559"/>
              <a:gd name="connsiteY149" fmla="*/ 26570 h 32237"/>
              <a:gd name="connsiteX150" fmla="*/ 129440 w 210559"/>
              <a:gd name="connsiteY150" fmla="*/ 25437 h 32237"/>
              <a:gd name="connsiteX151" fmla="*/ 130646 w 210559"/>
              <a:gd name="connsiteY151" fmla="*/ 23536 h 32237"/>
              <a:gd name="connsiteX152" fmla="*/ 133887 w 210559"/>
              <a:gd name="connsiteY152" fmla="*/ 24436 h 32237"/>
              <a:gd name="connsiteX153" fmla="*/ 132167 w 210559"/>
              <a:gd name="connsiteY153" fmla="*/ 27337 h 32237"/>
              <a:gd name="connsiteX154" fmla="*/ 129186 w 210559"/>
              <a:gd name="connsiteY154" fmla="*/ 29270 h 32237"/>
              <a:gd name="connsiteX155" fmla="*/ 125192 w 210559"/>
              <a:gd name="connsiteY155" fmla="*/ 29970 h 32237"/>
              <a:gd name="connsiteX156" fmla="*/ 139327 w 210559"/>
              <a:gd name="connsiteY156" fmla="*/ 29504 h 32237"/>
              <a:gd name="connsiteX157" fmla="*/ 139327 w 210559"/>
              <a:gd name="connsiteY157" fmla="*/ 7701 h 32237"/>
              <a:gd name="connsiteX158" fmla="*/ 142568 w 210559"/>
              <a:gd name="connsiteY158" fmla="*/ 7701 h 32237"/>
              <a:gd name="connsiteX159" fmla="*/ 142568 w 210559"/>
              <a:gd name="connsiteY159" fmla="*/ 10968 h 32237"/>
              <a:gd name="connsiteX160" fmla="*/ 142795 w 210559"/>
              <a:gd name="connsiteY160" fmla="*/ 10968 h 32237"/>
              <a:gd name="connsiteX161" fmla="*/ 144955 w 210559"/>
              <a:gd name="connsiteY161" fmla="*/ 8368 h 32237"/>
              <a:gd name="connsiteX162" fmla="*/ 148479 w 210559"/>
              <a:gd name="connsiteY162" fmla="*/ 7334 h 32237"/>
              <a:gd name="connsiteX163" fmla="*/ 149399 w 210559"/>
              <a:gd name="connsiteY163" fmla="*/ 7368 h 32237"/>
              <a:gd name="connsiteX164" fmla="*/ 150239 w 210559"/>
              <a:gd name="connsiteY164" fmla="*/ 7401 h 32237"/>
              <a:gd name="connsiteX165" fmla="*/ 150239 w 210559"/>
              <a:gd name="connsiteY165" fmla="*/ 10801 h 32237"/>
              <a:gd name="connsiteX166" fmla="*/ 149459 w 210559"/>
              <a:gd name="connsiteY166" fmla="*/ 10668 h 32237"/>
              <a:gd name="connsiteX167" fmla="*/ 148192 w 210559"/>
              <a:gd name="connsiteY167" fmla="*/ 10568 h 32237"/>
              <a:gd name="connsiteX168" fmla="*/ 145352 w 210559"/>
              <a:gd name="connsiteY168" fmla="*/ 11268 h 32237"/>
              <a:gd name="connsiteX169" fmla="*/ 143391 w 210559"/>
              <a:gd name="connsiteY169" fmla="*/ 13068 h 32237"/>
              <a:gd name="connsiteX170" fmla="*/ 142681 w 210559"/>
              <a:gd name="connsiteY170" fmla="*/ 15702 h 32237"/>
              <a:gd name="connsiteX171" fmla="*/ 142681 w 210559"/>
              <a:gd name="connsiteY171" fmla="*/ 29504 h 32237"/>
              <a:gd name="connsiteX172" fmla="*/ 139327 w 210559"/>
              <a:gd name="connsiteY172" fmla="*/ 29504 h 32237"/>
              <a:gd name="connsiteX173" fmla="*/ 172722 w 210559"/>
              <a:gd name="connsiteY173" fmla="*/ 7701 h 32237"/>
              <a:gd name="connsiteX174" fmla="*/ 164651 w 210559"/>
              <a:gd name="connsiteY174" fmla="*/ 29504 h 32237"/>
              <a:gd name="connsiteX175" fmla="*/ 161240 w 210559"/>
              <a:gd name="connsiteY175" fmla="*/ 29504 h 32237"/>
              <a:gd name="connsiteX176" fmla="*/ 153173 w 210559"/>
              <a:gd name="connsiteY176" fmla="*/ 7701 h 32237"/>
              <a:gd name="connsiteX177" fmla="*/ 156810 w 210559"/>
              <a:gd name="connsiteY177" fmla="*/ 7701 h 32237"/>
              <a:gd name="connsiteX178" fmla="*/ 162834 w 210559"/>
              <a:gd name="connsiteY178" fmla="*/ 25070 h 32237"/>
              <a:gd name="connsiteX179" fmla="*/ 163060 w 210559"/>
              <a:gd name="connsiteY179" fmla="*/ 25070 h 32237"/>
              <a:gd name="connsiteX180" fmla="*/ 169084 w 210559"/>
              <a:gd name="connsiteY180" fmla="*/ 7701 h 32237"/>
              <a:gd name="connsiteX181" fmla="*/ 172722 w 210559"/>
              <a:gd name="connsiteY181" fmla="*/ 7701 h 32237"/>
              <a:gd name="connsiteX182" fmla="*/ 185513 w 210559"/>
              <a:gd name="connsiteY182" fmla="*/ 29970 h 32237"/>
              <a:gd name="connsiteX183" fmla="*/ 180073 w 210559"/>
              <a:gd name="connsiteY183" fmla="*/ 28570 h 32237"/>
              <a:gd name="connsiteX184" fmla="*/ 176562 w 210559"/>
              <a:gd name="connsiteY184" fmla="*/ 24636 h 32237"/>
              <a:gd name="connsiteX185" fmla="*/ 175342 w 210559"/>
              <a:gd name="connsiteY185" fmla="*/ 18769 h 32237"/>
              <a:gd name="connsiteX186" fmla="*/ 176562 w 210559"/>
              <a:gd name="connsiteY186" fmla="*/ 12868 h 32237"/>
              <a:gd name="connsiteX187" fmla="*/ 179999 w 210559"/>
              <a:gd name="connsiteY187" fmla="*/ 8835 h 32237"/>
              <a:gd name="connsiteX188" fmla="*/ 185173 w 210559"/>
              <a:gd name="connsiteY188" fmla="*/ 7401 h 32237"/>
              <a:gd name="connsiteX189" fmla="*/ 188540 w 210559"/>
              <a:gd name="connsiteY189" fmla="*/ 7968 h 32237"/>
              <a:gd name="connsiteX190" fmla="*/ 191564 w 210559"/>
              <a:gd name="connsiteY190" fmla="*/ 9801 h 32237"/>
              <a:gd name="connsiteX191" fmla="*/ 193738 w 210559"/>
              <a:gd name="connsiteY191" fmla="*/ 13168 h 32237"/>
              <a:gd name="connsiteX192" fmla="*/ 194548 w 210559"/>
              <a:gd name="connsiteY192" fmla="*/ 18302 h 32237"/>
              <a:gd name="connsiteX193" fmla="*/ 194548 w 210559"/>
              <a:gd name="connsiteY193" fmla="*/ 19736 h 32237"/>
              <a:gd name="connsiteX194" fmla="*/ 177729 w 210559"/>
              <a:gd name="connsiteY194" fmla="*/ 19736 h 32237"/>
              <a:gd name="connsiteX195" fmla="*/ 177729 w 210559"/>
              <a:gd name="connsiteY195" fmla="*/ 16835 h 32237"/>
              <a:gd name="connsiteX196" fmla="*/ 191137 w 210559"/>
              <a:gd name="connsiteY196" fmla="*/ 16835 h 32237"/>
              <a:gd name="connsiteX197" fmla="*/ 190400 w 210559"/>
              <a:gd name="connsiteY197" fmla="*/ 13535 h 32237"/>
              <a:gd name="connsiteX198" fmla="*/ 188327 w 210559"/>
              <a:gd name="connsiteY198" fmla="*/ 11268 h 32237"/>
              <a:gd name="connsiteX199" fmla="*/ 185173 w 210559"/>
              <a:gd name="connsiteY199" fmla="*/ 10401 h 32237"/>
              <a:gd name="connsiteX200" fmla="*/ 181706 w 210559"/>
              <a:gd name="connsiteY200" fmla="*/ 11401 h 32237"/>
              <a:gd name="connsiteX201" fmla="*/ 179476 w 210559"/>
              <a:gd name="connsiteY201" fmla="*/ 13968 h 32237"/>
              <a:gd name="connsiteX202" fmla="*/ 178692 w 210559"/>
              <a:gd name="connsiteY202" fmla="*/ 17336 h 32237"/>
              <a:gd name="connsiteX203" fmla="*/ 178692 w 210559"/>
              <a:gd name="connsiteY203" fmla="*/ 19269 h 32237"/>
              <a:gd name="connsiteX204" fmla="*/ 179546 w 210559"/>
              <a:gd name="connsiteY204" fmla="*/ 23470 h 32237"/>
              <a:gd name="connsiteX205" fmla="*/ 181946 w 210559"/>
              <a:gd name="connsiteY205" fmla="*/ 26070 h 32237"/>
              <a:gd name="connsiteX206" fmla="*/ 185513 w 210559"/>
              <a:gd name="connsiteY206" fmla="*/ 26937 h 32237"/>
              <a:gd name="connsiteX207" fmla="*/ 187900 w 210559"/>
              <a:gd name="connsiteY207" fmla="*/ 26570 h 32237"/>
              <a:gd name="connsiteX208" fmla="*/ 189760 w 210559"/>
              <a:gd name="connsiteY208" fmla="*/ 25437 h 32237"/>
              <a:gd name="connsiteX209" fmla="*/ 190967 w 210559"/>
              <a:gd name="connsiteY209" fmla="*/ 23536 h 32237"/>
              <a:gd name="connsiteX210" fmla="*/ 194208 w 210559"/>
              <a:gd name="connsiteY210" fmla="*/ 24436 h 32237"/>
              <a:gd name="connsiteX211" fmla="*/ 192487 w 210559"/>
              <a:gd name="connsiteY211" fmla="*/ 27337 h 32237"/>
              <a:gd name="connsiteX212" fmla="*/ 189504 w 210559"/>
              <a:gd name="connsiteY212" fmla="*/ 29270 h 32237"/>
              <a:gd name="connsiteX213" fmla="*/ 185513 w 210559"/>
              <a:gd name="connsiteY213" fmla="*/ 29970 h 32237"/>
              <a:gd name="connsiteX214" fmla="*/ 199648 w 210559"/>
              <a:gd name="connsiteY214" fmla="*/ 29504 h 32237"/>
              <a:gd name="connsiteX215" fmla="*/ 199648 w 210559"/>
              <a:gd name="connsiteY215" fmla="*/ 7701 h 32237"/>
              <a:gd name="connsiteX216" fmla="*/ 202889 w 210559"/>
              <a:gd name="connsiteY216" fmla="*/ 7701 h 32237"/>
              <a:gd name="connsiteX217" fmla="*/ 202889 w 210559"/>
              <a:gd name="connsiteY217" fmla="*/ 10968 h 32237"/>
              <a:gd name="connsiteX218" fmla="*/ 203115 w 210559"/>
              <a:gd name="connsiteY218" fmla="*/ 10968 h 32237"/>
              <a:gd name="connsiteX219" fmla="*/ 205272 w 210559"/>
              <a:gd name="connsiteY219" fmla="*/ 8368 h 32237"/>
              <a:gd name="connsiteX220" fmla="*/ 208796 w 210559"/>
              <a:gd name="connsiteY220" fmla="*/ 7334 h 32237"/>
              <a:gd name="connsiteX221" fmla="*/ 209720 w 210559"/>
              <a:gd name="connsiteY221" fmla="*/ 7368 h 32237"/>
              <a:gd name="connsiteX222" fmla="*/ 210560 w 210559"/>
              <a:gd name="connsiteY222" fmla="*/ 7401 h 32237"/>
              <a:gd name="connsiteX223" fmla="*/ 210560 w 210559"/>
              <a:gd name="connsiteY223" fmla="*/ 10801 h 32237"/>
              <a:gd name="connsiteX224" fmla="*/ 209776 w 210559"/>
              <a:gd name="connsiteY224" fmla="*/ 10668 h 32237"/>
              <a:gd name="connsiteX225" fmla="*/ 208513 w 210559"/>
              <a:gd name="connsiteY225" fmla="*/ 10568 h 32237"/>
              <a:gd name="connsiteX226" fmla="*/ 205672 w 210559"/>
              <a:gd name="connsiteY226" fmla="*/ 11268 h 32237"/>
              <a:gd name="connsiteX227" fmla="*/ 203712 w 210559"/>
              <a:gd name="connsiteY227" fmla="*/ 13068 h 32237"/>
              <a:gd name="connsiteX228" fmla="*/ 203002 w 210559"/>
              <a:gd name="connsiteY228" fmla="*/ 15702 h 32237"/>
              <a:gd name="connsiteX229" fmla="*/ 203002 w 210559"/>
              <a:gd name="connsiteY229" fmla="*/ 29504 h 32237"/>
              <a:gd name="connsiteX230" fmla="*/ 199648 w 210559"/>
              <a:gd name="connsiteY230" fmla="*/ 29504 h 3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210559" h="32237">
                <a:moveTo>
                  <a:pt x="17162" y="7701"/>
                </a:moveTo>
                <a:cubicBezTo>
                  <a:pt x="16989" y="6234"/>
                  <a:pt x="16299" y="5134"/>
                  <a:pt x="15085" y="4334"/>
                </a:cubicBezTo>
                <a:cubicBezTo>
                  <a:pt x="13875" y="3534"/>
                  <a:pt x="12388" y="3134"/>
                  <a:pt x="10625" y="3134"/>
                </a:cubicBezTo>
                <a:cubicBezTo>
                  <a:pt x="9338" y="3134"/>
                  <a:pt x="8211" y="3334"/>
                  <a:pt x="7244" y="3767"/>
                </a:cubicBezTo>
                <a:cubicBezTo>
                  <a:pt x="6287" y="4167"/>
                  <a:pt x="5541" y="4767"/>
                  <a:pt x="5001" y="5467"/>
                </a:cubicBezTo>
                <a:cubicBezTo>
                  <a:pt x="4471" y="6201"/>
                  <a:pt x="4204" y="7034"/>
                  <a:pt x="4204" y="7968"/>
                </a:cubicBezTo>
                <a:cubicBezTo>
                  <a:pt x="4204" y="8734"/>
                  <a:pt x="4391" y="9401"/>
                  <a:pt x="4757" y="9968"/>
                </a:cubicBezTo>
                <a:cubicBezTo>
                  <a:pt x="5137" y="10535"/>
                  <a:pt x="5621" y="10968"/>
                  <a:pt x="6207" y="11335"/>
                </a:cubicBezTo>
                <a:cubicBezTo>
                  <a:pt x="6794" y="11701"/>
                  <a:pt x="7411" y="12002"/>
                  <a:pt x="8054" y="12235"/>
                </a:cubicBezTo>
                <a:cubicBezTo>
                  <a:pt x="8698" y="12468"/>
                  <a:pt x="9291" y="12668"/>
                  <a:pt x="9831" y="12802"/>
                </a:cubicBezTo>
                <a:lnTo>
                  <a:pt x="12785" y="13602"/>
                </a:lnTo>
                <a:cubicBezTo>
                  <a:pt x="13542" y="13802"/>
                  <a:pt x="14385" y="14069"/>
                  <a:pt x="15315" y="14435"/>
                </a:cubicBezTo>
                <a:cubicBezTo>
                  <a:pt x="16252" y="14768"/>
                  <a:pt x="17145" y="15235"/>
                  <a:pt x="17999" y="15869"/>
                </a:cubicBezTo>
                <a:cubicBezTo>
                  <a:pt x="18862" y="16435"/>
                  <a:pt x="19572" y="17202"/>
                  <a:pt x="20129" y="18169"/>
                </a:cubicBezTo>
                <a:cubicBezTo>
                  <a:pt x="20689" y="19103"/>
                  <a:pt x="20969" y="20236"/>
                  <a:pt x="20969" y="21603"/>
                </a:cubicBezTo>
                <a:cubicBezTo>
                  <a:pt x="20969" y="23170"/>
                  <a:pt x="20556" y="24603"/>
                  <a:pt x="19732" y="25870"/>
                </a:cubicBezTo>
                <a:cubicBezTo>
                  <a:pt x="18919" y="27137"/>
                  <a:pt x="17726" y="28137"/>
                  <a:pt x="16152" y="28904"/>
                </a:cubicBezTo>
                <a:cubicBezTo>
                  <a:pt x="14588" y="29637"/>
                  <a:pt x="12692" y="30004"/>
                  <a:pt x="10455" y="30004"/>
                </a:cubicBezTo>
                <a:cubicBezTo>
                  <a:pt x="8371" y="30004"/>
                  <a:pt x="6567" y="29670"/>
                  <a:pt x="5044" y="29004"/>
                </a:cubicBezTo>
                <a:cubicBezTo>
                  <a:pt x="3527" y="28337"/>
                  <a:pt x="2334" y="27404"/>
                  <a:pt x="1464" y="26203"/>
                </a:cubicBezTo>
                <a:cubicBezTo>
                  <a:pt x="600" y="25003"/>
                  <a:pt x="113" y="23603"/>
                  <a:pt x="0" y="22003"/>
                </a:cubicBezTo>
                <a:lnTo>
                  <a:pt x="3637" y="22003"/>
                </a:lnTo>
                <a:cubicBezTo>
                  <a:pt x="3730" y="23103"/>
                  <a:pt x="4101" y="24003"/>
                  <a:pt x="4744" y="24736"/>
                </a:cubicBezTo>
                <a:cubicBezTo>
                  <a:pt x="5397" y="25437"/>
                  <a:pt x="6221" y="25970"/>
                  <a:pt x="7218" y="26337"/>
                </a:cubicBezTo>
                <a:cubicBezTo>
                  <a:pt x="8221" y="26670"/>
                  <a:pt x="9301" y="26837"/>
                  <a:pt x="10455" y="26837"/>
                </a:cubicBezTo>
                <a:cubicBezTo>
                  <a:pt x="11801" y="26837"/>
                  <a:pt x="13008" y="26603"/>
                  <a:pt x="14078" y="26170"/>
                </a:cubicBezTo>
                <a:cubicBezTo>
                  <a:pt x="15149" y="25737"/>
                  <a:pt x="15995" y="25137"/>
                  <a:pt x="16622" y="24336"/>
                </a:cubicBezTo>
                <a:cubicBezTo>
                  <a:pt x="17245" y="23536"/>
                  <a:pt x="17559" y="22603"/>
                  <a:pt x="17559" y="21536"/>
                </a:cubicBezTo>
                <a:cubicBezTo>
                  <a:pt x="17559" y="20569"/>
                  <a:pt x="17289" y="19802"/>
                  <a:pt x="16749" y="19202"/>
                </a:cubicBezTo>
                <a:cubicBezTo>
                  <a:pt x="16209" y="18602"/>
                  <a:pt x="15499" y="18102"/>
                  <a:pt x="14619" y="17702"/>
                </a:cubicBezTo>
                <a:cubicBezTo>
                  <a:pt x="13738" y="17336"/>
                  <a:pt x="12785" y="17002"/>
                  <a:pt x="11761" y="16735"/>
                </a:cubicBezTo>
                <a:lnTo>
                  <a:pt x="8181" y="15702"/>
                </a:lnTo>
                <a:cubicBezTo>
                  <a:pt x="5911" y="15035"/>
                  <a:pt x="4111" y="14102"/>
                  <a:pt x="2784" y="12902"/>
                </a:cubicBezTo>
                <a:cubicBezTo>
                  <a:pt x="1457" y="11701"/>
                  <a:pt x="797" y="10101"/>
                  <a:pt x="797" y="8134"/>
                </a:cubicBezTo>
                <a:cubicBezTo>
                  <a:pt x="797" y="6501"/>
                  <a:pt x="1237" y="5101"/>
                  <a:pt x="2117" y="3867"/>
                </a:cubicBezTo>
                <a:cubicBezTo>
                  <a:pt x="3007" y="2667"/>
                  <a:pt x="4201" y="1700"/>
                  <a:pt x="5697" y="1033"/>
                </a:cubicBezTo>
                <a:cubicBezTo>
                  <a:pt x="7201" y="367"/>
                  <a:pt x="8884" y="0"/>
                  <a:pt x="10738" y="0"/>
                </a:cubicBezTo>
                <a:cubicBezTo>
                  <a:pt x="12615" y="0"/>
                  <a:pt x="14282" y="367"/>
                  <a:pt x="15739" y="1033"/>
                </a:cubicBezTo>
                <a:cubicBezTo>
                  <a:pt x="17199" y="1700"/>
                  <a:pt x="18356" y="2600"/>
                  <a:pt x="19206" y="3767"/>
                </a:cubicBezTo>
                <a:cubicBezTo>
                  <a:pt x="20069" y="4901"/>
                  <a:pt x="20523" y="6234"/>
                  <a:pt x="20569" y="7701"/>
                </a:cubicBezTo>
                <a:lnTo>
                  <a:pt x="17162" y="7701"/>
                </a:lnTo>
                <a:close/>
                <a:moveTo>
                  <a:pt x="37331" y="20403"/>
                </a:moveTo>
                <a:lnTo>
                  <a:pt x="41195" y="20403"/>
                </a:lnTo>
                <a:lnTo>
                  <a:pt x="44432" y="24670"/>
                </a:lnTo>
                <a:lnTo>
                  <a:pt x="45286" y="25803"/>
                </a:lnTo>
                <a:lnTo>
                  <a:pt x="50116" y="32237"/>
                </a:lnTo>
                <a:lnTo>
                  <a:pt x="46252" y="32237"/>
                </a:lnTo>
                <a:lnTo>
                  <a:pt x="43069" y="27970"/>
                </a:lnTo>
                <a:lnTo>
                  <a:pt x="42275" y="26903"/>
                </a:lnTo>
                <a:lnTo>
                  <a:pt x="37331" y="20403"/>
                </a:lnTo>
                <a:close/>
                <a:moveTo>
                  <a:pt x="51310" y="14969"/>
                </a:moveTo>
                <a:cubicBezTo>
                  <a:pt x="51310" y="18036"/>
                  <a:pt x="50756" y="20669"/>
                  <a:pt x="49646" y="22903"/>
                </a:cubicBezTo>
                <a:cubicBezTo>
                  <a:pt x="48539" y="25137"/>
                  <a:pt x="47019" y="26870"/>
                  <a:pt x="45086" y="28070"/>
                </a:cubicBezTo>
                <a:cubicBezTo>
                  <a:pt x="43155" y="29304"/>
                  <a:pt x="40948" y="29904"/>
                  <a:pt x="38468" y="29904"/>
                </a:cubicBezTo>
                <a:cubicBezTo>
                  <a:pt x="35984" y="29904"/>
                  <a:pt x="33778" y="29304"/>
                  <a:pt x="31847" y="28070"/>
                </a:cubicBezTo>
                <a:cubicBezTo>
                  <a:pt x="29914" y="26870"/>
                  <a:pt x="28394" y="25137"/>
                  <a:pt x="27287" y="22903"/>
                </a:cubicBezTo>
                <a:cubicBezTo>
                  <a:pt x="26177" y="20669"/>
                  <a:pt x="25623" y="18036"/>
                  <a:pt x="25623" y="14969"/>
                </a:cubicBezTo>
                <a:cubicBezTo>
                  <a:pt x="25623" y="11902"/>
                  <a:pt x="26177" y="9235"/>
                  <a:pt x="27287" y="7001"/>
                </a:cubicBezTo>
                <a:cubicBezTo>
                  <a:pt x="28394" y="4767"/>
                  <a:pt x="29914" y="3034"/>
                  <a:pt x="31847" y="1834"/>
                </a:cubicBezTo>
                <a:cubicBezTo>
                  <a:pt x="33778" y="633"/>
                  <a:pt x="35984" y="0"/>
                  <a:pt x="38468" y="0"/>
                </a:cubicBezTo>
                <a:cubicBezTo>
                  <a:pt x="40948" y="0"/>
                  <a:pt x="43155" y="633"/>
                  <a:pt x="45086" y="1834"/>
                </a:cubicBezTo>
                <a:cubicBezTo>
                  <a:pt x="47019" y="3034"/>
                  <a:pt x="48539" y="4767"/>
                  <a:pt x="49646" y="7001"/>
                </a:cubicBezTo>
                <a:cubicBezTo>
                  <a:pt x="50756" y="9235"/>
                  <a:pt x="51310" y="11902"/>
                  <a:pt x="51310" y="14969"/>
                </a:cubicBezTo>
                <a:close/>
                <a:moveTo>
                  <a:pt x="47899" y="14969"/>
                </a:moveTo>
                <a:cubicBezTo>
                  <a:pt x="47899" y="12435"/>
                  <a:pt x="47479" y="10301"/>
                  <a:pt x="46636" y="8568"/>
                </a:cubicBezTo>
                <a:cubicBezTo>
                  <a:pt x="45802" y="6834"/>
                  <a:pt x="44669" y="5534"/>
                  <a:pt x="43239" y="4634"/>
                </a:cubicBezTo>
                <a:cubicBezTo>
                  <a:pt x="41819" y="3767"/>
                  <a:pt x="40228" y="3300"/>
                  <a:pt x="38468" y="3300"/>
                </a:cubicBezTo>
                <a:cubicBezTo>
                  <a:pt x="36705" y="3300"/>
                  <a:pt x="35108" y="3767"/>
                  <a:pt x="33678" y="4634"/>
                </a:cubicBezTo>
                <a:cubicBezTo>
                  <a:pt x="32257" y="5534"/>
                  <a:pt x="31127" y="6834"/>
                  <a:pt x="30284" y="8568"/>
                </a:cubicBezTo>
                <a:cubicBezTo>
                  <a:pt x="29450" y="10301"/>
                  <a:pt x="29034" y="12435"/>
                  <a:pt x="29034" y="14969"/>
                </a:cubicBezTo>
                <a:cubicBezTo>
                  <a:pt x="29034" y="17469"/>
                  <a:pt x="29450" y="19602"/>
                  <a:pt x="30284" y="21336"/>
                </a:cubicBezTo>
                <a:cubicBezTo>
                  <a:pt x="31127" y="23069"/>
                  <a:pt x="32257" y="24370"/>
                  <a:pt x="33678" y="25270"/>
                </a:cubicBezTo>
                <a:cubicBezTo>
                  <a:pt x="35108" y="26170"/>
                  <a:pt x="36705" y="26603"/>
                  <a:pt x="38468" y="26603"/>
                </a:cubicBezTo>
                <a:cubicBezTo>
                  <a:pt x="40228" y="26603"/>
                  <a:pt x="41819" y="26170"/>
                  <a:pt x="43239" y="25270"/>
                </a:cubicBezTo>
                <a:cubicBezTo>
                  <a:pt x="44669" y="24370"/>
                  <a:pt x="45802" y="23069"/>
                  <a:pt x="46636" y="21336"/>
                </a:cubicBezTo>
                <a:cubicBezTo>
                  <a:pt x="47479" y="19602"/>
                  <a:pt x="47899" y="17469"/>
                  <a:pt x="47899" y="14969"/>
                </a:cubicBezTo>
                <a:close/>
                <a:moveTo>
                  <a:pt x="57234" y="29504"/>
                </a:moveTo>
                <a:lnTo>
                  <a:pt x="57234" y="400"/>
                </a:lnTo>
                <a:lnTo>
                  <a:pt x="60758" y="400"/>
                </a:lnTo>
                <a:lnTo>
                  <a:pt x="60758" y="26370"/>
                </a:lnTo>
                <a:lnTo>
                  <a:pt x="74279" y="26370"/>
                </a:lnTo>
                <a:lnTo>
                  <a:pt x="74279" y="29504"/>
                </a:lnTo>
                <a:lnTo>
                  <a:pt x="57234" y="29504"/>
                </a:lnTo>
                <a:close/>
                <a:moveTo>
                  <a:pt x="106900" y="7701"/>
                </a:moveTo>
                <a:cubicBezTo>
                  <a:pt x="106727" y="6234"/>
                  <a:pt x="106037" y="5134"/>
                  <a:pt x="104823" y="4334"/>
                </a:cubicBezTo>
                <a:cubicBezTo>
                  <a:pt x="103613" y="3534"/>
                  <a:pt x="102126" y="3134"/>
                  <a:pt x="100363" y="3134"/>
                </a:cubicBezTo>
                <a:cubicBezTo>
                  <a:pt x="99076" y="3134"/>
                  <a:pt x="97949" y="3334"/>
                  <a:pt x="96982" y="3767"/>
                </a:cubicBezTo>
                <a:cubicBezTo>
                  <a:pt x="96025" y="4167"/>
                  <a:pt x="95279" y="4767"/>
                  <a:pt x="94739" y="5467"/>
                </a:cubicBezTo>
                <a:cubicBezTo>
                  <a:pt x="94208" y="6201"/>
                  <a:pt x="93942" y="7034"/>
                  <a:pt x="93942" y="7968"/>
                </a:cubicBezTo>
                <a:cubicBezTo>
                  <a:pt x="93942" y="8734"/>
                  <a:pt x="94128" y="9401"/>
                  <a:pt x="94495" y="9968"/>
                </a:cubicBezTo>
                <a:cubicBezTo>
                  <a:pt x="94875" y="10535"/>
                  <a:pt x="95359" y="10968"/>
                  <a:pt x="95945" y="11335"/>
                </a:cubicBezTo>
                <a:cubicBezTo>
                  <a:pt x="96532" y="11701"/>
                  <a:pt x="97149" y="12002"/>
                  <a:pt x="97792" y="12235"/>
                </a:cubicBezTo>
                <a:cubicBezTo>
                  <a:pt x="98436" y="12468"/>
                  <a:pt x="99029" y="12668"/>
                  <a:pt x="99569" y="12802"/>
                </a:cubicBezTo>
                <a:lnTo>
                  <a:pt x="102523" y="13602"/>
                </a:lnTo>
                <a:cubicBezTo>
                  <a:pt x="103280" y="13802"/>
                  <a:pt x="104123" y="14069"/>
                  <a:pt x="105053" y="14435"/>
                </a:cubicBezTo>
                <a:cubicBezTo>
                  <a:pt x="105990" y="14768"/>
                  <a:pt x="106883" y="15235"/>
                  <a:pt x="107737" y="15869"/>
                </a:cubicBezTo>
                <a:cubicBezTo>
                  <a:pt x="108600" y="16435"/>
                  <a:pt x="109310" y="17202"/>
                  <a:pt x="109867" y="18169"/>
                </a:cubicBezTo>
                <a:cubicBezTo>
                  <a:pt x="110427" y="19103"/>
                  <a:pt x="110707" y="20236"/>
                  <a:pt x="110707" y="21603"/>
                </a:cubicBezTo>
                <a:cubicBezTo>
                  <a:pt x="110707" y="23170"/>
                  <a:pt x="110294" y="24603"/>
                  <a:pt x="109470" y="25870"/>
                </a:cubicBezTo>
                <a:cubicBezTo>
                  <a:pt x="108657" y="27137"/>
                  <a:pt x="107463" y="28137"/>
                  <a:pt x="105890" y="28904"/>
                </a:cubicBezTo>
                <a:cubicBezTo>
                  <a:pt x="104326" y="29637"/>
                  <a:pt x="102429" y="30004"/>
                  <a:pt x="100193" y="30004"/>
                </a:cubicBezTo>
                <a:cubicBezTo>
                  <a:pt x="98109" y="30004"/>
                  <a:pt x="96305" y="29670"/>
                  <a:pt x="94782" y="29004"/>
                </a:cubicBezTo>
                <a:cubicBezTo>
                  <a:pt x="93265" y="28337"/>
                  <a:pt x="92072" y="27404"/>
                  <a:pt x="91201" y="26203"/>
                </a:cubicBezTo>
                <a:cubicBezTo>
                  <a:pt x="90338" y="25003"/>
                  <a:pt x="89851" y="23603"/>
                  <a:pt x="89738" y="22003"/>
                </a:cubicBezTo>
                <a:lnTo>
                  <a:pt x="93375" y="22003"/>
                </a:lnTo>
                <a:cubicBezTo>
                  <a:pt x="93468" y="23103"/>
                  <a:pt x="93838" y="24003"/>
                  <a:pt x="94482" y="24736"/>
                </a:cubicBezTo>
                <a:cubicBezTo>
                  <a:pt x="95135" y="25437"/>
                  <a:pt x="95959" y="25970"/>
                  <a:pt x="96955" y="26337"/>
                </a:cubicBezTo>
                <a:cubicBezTo>
                  <a:pt x="97959" y="26670"/>
                  <a:pt x="99039" y="26837"/>
                  <a:pt x="100193" y="26837"/>
                </a:cubicBezTo>
                <a:cubicBezTo>
                  <a:pt x="101539" y="26837"/>
                  <a:pt x="102746" y="26603"/>
                  <a:pt x="103816" y="26170"/>
                </a:cubicBezTo>
                <a:cubicBezTo>
                  <a:pt x="104886" y="25737"/>
                  <a:pt x="105733" y="25137"/>
                  <a:pt x="106360" y="24336"/>
                </a:cubicBezTo>
                <a:cubicBezTo>
                  <a:pt x="106983" y="23536"/>
                  <a:pt x="107297" y="22603"/>
                  <a:pt x="107297" y="21536"/>
                </a:cubicBezTo>
                <a:cubicBezTo>
                  <a:pt x="107297" y="20569"/>
                  <a:pt x="107027" y="19802"/>
                  <a:pt x="106487" y="19202"/>
                </a:cubicBezTo>
                <a:cubicBezTo>
                  <a:pt x="105947" y="18602"/>
                  <a:pt x="105236" y="18102"/>
                  <a:pt x="104356" y="17702"/>
                </a:cubicBezTo>
                <a:cubicBezTo>
                  <a:pt x="103476" y="17336"/>
                  <a:pt x="102523" y="17002"/>
                  <a:pt x="101499" y="16735"/>
                </a:cubicBezTo>
                <a:lnTo>
                  <a:pt x="97919" y="15702"/>
                </a:lnTo>
                <a:cubicBezTo>
                  <a:pt x="95649" y="15035"/>
                  <a:pt x="93848" y="14102"/>
                  <a:pt x="92522" y="12902"/>
                </a:cubicBezTo>
                <a:cubicBezTo>
                  <a:pt x="91195" y="11701"/>
                  <a:pt x="90531" y="10101"/>
                  <a:pt x="90531" y="8134"/>
                </a:cubicBezTo>
                <a:cubicBezTo>
                  <a:pt x="90531" y="6501"/>
                  <a:pt x="90975" y="5101"/>
                  <a:pt x="91855" y="3867"/>
                </a:cubicBezTo>
                <a:cubicBezTo>
                  <a:pt x="92745" y="2667"/>
                  <a:pt x="93938" y="1700"/>
                  <a:pt x="95435" y="1033"/>
                </a:cubicBezTo>
                <a:cubicBezTo>
                  <a:pt x="96939" y="367"/>
                  <a:pt x="98622" y="0"/>
                  <a:pt x="100476" y="0"/>
                </a:cubicBezTo>
                <a:cubicBezTo>
                  <a:pt x="102353" y="0"/>
                  <a:pt x="104020" y="367"/>
                  <a:pt x="105477" y="1033"/>
                </a:cubicBezTo>
                <a:cubicBezTo>
                  <a:pt x="106937" y="1700"/>
                  <a:pt x="108094" y="2600"/>
                  <a:pt x="108944" y="3767"/>
                </a:cubicBezTo>
                <a:cubicBezTo>
                  <a:pt x="109807" y="4901"/>
                  <a:pt x="110260" y="6234"/>
                  <a:pt x="110307" y="7701"/>
                </a:cubicBezTo>
                <a:lnTo>
                  <a:pt x="106900" y="7701"/>
                </a:lnTo>
                <a:close/>
                <a:moveTo>
                  <a:pt x="125192" y="29970"/>
                </a:moveTo>
                <a:cubicBezTo>
                  <a:pt x="123089" y="29970"/>
                  <a:pt x="121275" y="29504"/>
                  <a:pt x="119752" y="28570"/>
                </a:cubicBezTo>
                <a:cubicBezTo>
                  <a:pt x="118235" y="27637"/>
                  <a:pt x="117068" y="26337"/>
                  <a:pt x="116241" y="24636"/>
                </a:cubicBezTo>
                <a:cubicBezTo>
                  <a:pt x="115428" y="22970"/>
                  <a:pt x="115021" y="21003"/>
                  <a:pt x="115021" y="18769"/>
                </a:cubicBezTo>
                <a:cubicBezTo>
                  <a:pt x="115021" y="16535"/>
                  <a:pt x="115428" y="14568"/>
                  <a:pt x="116241" y="12868"/>
                </a:cubicBezTo>
                <a:cubicBezTo>
                  <a:pt x="117068" y="11135"/>
                  <a:pt x="118211" y="9801"/>
                  <a:pt x="119682" y="8835"/>
                </a:cubicBezTo>
                <a:cubicBezTo>
                  <a:pt x="121158" y="7901"/>
                  <a:pt x="122882" y="7401"/>
                  <a:pt x="124852" y="7401"/>
                </a:cubicBezTo>
                <a:cubicBezTo>
                  <a:pt x="125989" y="7401"/>
                  <a:pt x="127109" y="7601"/>
                  <a:pt x="128219" y="7968"/>
                </a:cubicBezTo>
                <a:cubicBezTo>
                  <a:pt x="129326" y="8334"/>
                  <a:pt x="130336" y="8968"/>
                  <a:pt x="131243" y="9801"/>
                </a:cubicBezTo>
                <a:cubicBezTo>
                  <a:pt x="132153" y="10668"/>
                  <a:pt x="132880" y="11768"/>
                  <a:pt x="133417" y="13168"/>
                </a:cubicBezTo>
                <a:cubicBezTo>
                  <a:pt x="133957" y="14568"/>
                  <a:pt x="134227" y="16269"/>
                  <a:pt x="134227" y="18302"/>
                </a:cubicBezTo>
                <a:lnTo>
                  <a:pt x="134227" y="19736"/>
                </a:lnTo>
                <a:lnTo>
                  <a:pt x="117408" y="19736"/>
                </a:lnTo>
                <a:lnTo>
                  <a:pt x="117408" y="16835"/>
                </a:lnTo>
                <a:lnTo>
                  <a:pt x="130820" y="16835"/>
                </a:lnTo>
                <a:cubicBezTo>
                  <a:pt x="130820" y="15602"/>
                  <a:pt x="130573" y="14502"/>
                  <a:pt x="130080" y="13535"/>
                </a:cubicBezTo>
                <a:cubicBezTo>
                  <a:pt x="129596" y="12568"/>
                  <a:pt x="128906" y="11802"/>
                  <a:pt x="128006" y="11268"/>
                </a:cubicBezTo>
                <a:cubicBezTo>
                  <a:pt x="127116" y="10701"/>
                  <a:pt x="126062" y="10401"/>
                  <a:pt x="124852" y="10401"/>
                </a:cubicBezTo>
                <a:cubicBezTo>
                  <a:pt x="123515" y="10401"/>
                  <a:pt x="122362" y="10735"/>
                  <a:pt x="121385" y="11401"/>
                </a:cubicBezTo>
                <a:cubicBezTo>
                  <a:pt x="120418" y="12068"/>
                  <a:pt x="119675" y="12902"/>
                  <a:pt x="119155" y="13968"/>
                </a:cubicBezTo>
                <a:cubicBezTo>
                  <a:pt x="118635" y="15002"/>
                  <a:pt x="118375" y="16135"/>
                  <a:pt x="118375" y="17336"/>
                </a:cubicBezTo>
                <a:lnTo>
                  <a:pt x="118375" y="19269"/>
                </a:lnTo>
                <a:cubicBezTo>
                  <a:pt x="118375" y="20936"/>
                  <a:pt x="118658" y="22336"/>
                  <a:pt x="119225" y="23470"/>
                </a:cubicBezTo>
                <a:cubicBezTo>
                  <a:pt x="119805" y="24603"/>
                  <a:pt x="120605" y="25470"/>
                  <a:pt x="121629" y="26070"/>
                </a:cubicBezTo>
                <a:cubicBezTo>
                  <a:pt x="122649" y="26670"/>
                  <a:pt x="123839" y="26937"/>
                  <a:pt x="125192" y="26937"/>
                </a:cubicBezTo>
                <a:cubicBezTo>
                  <a:pt x="126072" y="26937"/>
                  <a:pt x="126869" y="26837"/>
                  <a:pt x="127579" y="26570"/>
                </a:cubicBezTo>
                <a:cubicBezTo>
                  <a:pt x="128299" y="26337"/>
                  <a:pt x="128919" y="25937"/>
                  <a:pt x="129440" y="25437"/>
                </a:cubicBezTo>
                <a:cubicBezTo>
                  <a:pt x="129963" y="24937"/>
                  <a:pt x="130363" y="24303"/>
                  <a:pt x="130646" y="23536"/>
                </a:cubicBezTo>
                <a:lnTo>
                  <a:pt x="133887" y="24436"/>
                </a:lnTo>
                <a:cubicBezTo>
                  <a:pt x="133547" y="25537"/>
                  <a:pt x="132973" y="26503"/>
                  <a:pt x="132167" y="27337"/>
                </a:cubicBezTo>
                <a:cubicBezTo>
                  <a:pt x="131363" y="28170"/>
                  <a:pt x="130370" y="28804"/>
                  <a:pt x="129186" y="29270"/>
                </a:cubicBezTo>
                <a:cubicBezTo>
                  <a:pt x="127999" y="29737"/>
                  <a:pt x="126669" y="29970"/>
                  <a:pt x="125192" y="29970"/>
                </a:cubicBezTo>
                <a:close/>
                <a:moveTo>
                  <a:pt x="139327" y="29504"/>
                </a:moveTo>
                <a:lnTo>
                  <a:pt x="139327" y="7701"/>
                </a:lnTo>
                <a:lnTo>
                  <a:pt x="142568" y="7701"/>
                </a:lnTo>
                <a:lnTo>
                  <a:pt x="142568" y="10968"/>
                </a:lnTo>
                <a:lnTo>
                  <a:pt x="142795" y="10968"/>
                </a:lnTo>
                <a:cubicBezTo>
                  <a:pt x="143191" y="9901"/>
                  <a:pt x="143911" y="9035"/>
                  <a:pt x="144955" y="8368"/>
                </a:cubicBezTo>
                <a:cubicBezTo>
                  <a:pt x="145995" y="7668"/>
                  <a:pt x="147168" y="7334"/>
                  <a:pt x="148479" y="7334"/>
                </a:cubicBezTo>
                <a:cubicBezTo>
                  <a:pt x="148722" y="7334"/>
                  <a:pt x="149032" y="7334"/>
                  <a:pt x="149399" y="7368"/>
                </a:cubicBezTo>
                <a:cubicBezTo>
                  <a:pt x="149769" y="7368"/>
                  <a:pt x="150049" y="7368"/>
                  <a:pt x="150239" y="7401"/>
                </a:cubicBezTo>
                <a:lnTo>
                  <a:pt x="150239" y="10801"/>
                </a:lnTo>
                <a:cubicBezTo>
                  <a:pt x="150125" y="10768"/>
                  <a:pt x="149865" y="10735"/>
                  <a:pt x="149459" y="10668"/>
                </a:cubicBezTo>
                <a:cubicBezTo>
                  <a:pt x="149059" y="10601"/>
                  <a:pt x="148639" y="10568"/>
                  <a:pt x="148192" y="10568"/>
                </a:cubicBezTo>
                <a:cubicBezTo>
                  <a:pt x="147132" y="10568"/>
                  <a:pt x="146185" y="10801"/>
                  <a:pt x="145352" y="11268"/>
                </a:cubicBezTo>
                <a:cubicBezTo>
                  <a:pt x="144528" y="11701"/>
                  <a:pt x="143875" y="12302"/>
                  <a:pt x="143391" y="13068"/>
                </a:cubicBezTo>
                <a:cubicBezTo>
                  <a:pt x="142918" y="13835"/>
                  <a:pt x="142681" y="14702"/>
                  <a:pt x="142681" y="15702"/>
                </a:cubicBezTo>
                <a:lnTo>
                  <a:pt x="142681" y="29504"/>
                </a:lnTo>
                <a:lnTo>
                  <a:pt x="139327" y="29504"/>
                </a:lnTo>
                <a:close/>
                <a:moveTo>
                  <a:pt x="172722" y="7701"/>
                </a:moveTo>
                <a:lnTo>
                  <a:pt x="164651" y="29504"/>
                </a:lnTo>
                <a:lnTo>
                  <a:pt x="161240" y="29504"/>
                </a:lnTo>
                <a:lnTo>
                  <a:pt x="153173" y="7701"/>
                </a:lnTo>
                <a:lnTo>
                  <a:pt x="156810" y="7701"/>
                </a:lnTo>
                <a:lnTo>
                  <a:pt x="162834" y="25070"/>
                </a:lnTo>
                <a:lnTo>
                  <a:pt x="163060" y="25070"/>
                </a:lnTo>
                <a:lnTo>
                  <a:pt x="169084" y="7701"/>
                </a:lnTo>
                <a:lnTo>
                  <a:pt x="172722" y="7701"/>
                </a:lnTo>
                <a:close/>
                <a:moveTo>
                  <a:pt x="185513" y="29970"/>
                </a:moveTo>
                <a:cubicBezTo>
                  <a:pt x="183410" y="29970"/>
                  <a:pt x="181596" y="29504"/>
                  <a:pt x="180073" y="28570"/>
                </a:cubicBezTo>
                <a:cubicBezTo>
                  <a:pt x="178556" y="27637"/>
                  <a:pt x="177386" y="26337"/>
                  <a:pt x="176562" y="24636"/>
                </a:cubicBezTo>
                <a:cubicBezTo>
                  <a:pt x="175749" y="22970"/>
                  <a:pt x="175342" y="21003"/>
                  <a:pt x="175342" y="18769"/>
                </a:cubicBezTo>
                <a:cubicBezTo>
                  <a:pt x="175342" y="16535"/>
                  <a:pt x="175749" y="14568"/>
                  <a:pt x="176562" y="12868"/>
                </a:cubicBezTo>
                <a:cubicBezTo>
                  <a:pt x="177386" y="11135"/>
                  <a:pt x="178532" y="9801"/>
                  <a:pt x="179999" y="8835"/>
                </a:cubicBezTo>
                <a:cubicBezTo>
                  <a:pt x="181479" y="7901"/>
                  <a:pt x="183203" y="7401"/>
                  <a:pt x="185173" y="7401"/>
                </a:cubicBezTo>
                <a:cubicBezTo>
                  <a:pt x="186310" y="7401"/>
                  <a:pt x="187430" y="7601"/>
                  <a:pt x="188540" y="7968"/>
                </a:cubicBezTo>
                <a:cubicBezTo>
                  <a:pt x="189647" y="8334"/>
                  <a:pt x="190654" y="8968"/>
                  <a:pt x="191564" y="9801"/>
                </a:cubicBezTo>
                <a:cubicBezTo>
                  <a:pt x="192474" y="10668"/>
                  <a:pt x="193197" y="11768"/>
                  <a:pt x="193738" y="13168"/>
                </a:cubicBezTo>
                <a:cubicBezTo>
                  <a:pt x="194278" y="14568"/>
                  <a:pt x="194548" y="16269"/>
                  <a:pt x="194548" y="18302"/>
                </a:cubicBezTo>
                <a:lnTo>
                  <a:pt x="194548" y="19736"/>
                </a:lnTo>
                <a:lnTo>
                  <a:pt x="177729" y="19736"/>
                </a:lnTo>
                <a:lnTo>
                  <a:pt x="177729" y="16835"/>
                </a:lnTo>
                <a:lnTo>
                  <a:pt x="191137" y="16835"/>
                </a:lnTo>
                <a:cubicBezTo>
                  <a:pt x="191137" y="15602"/>
                  <a:pt x="190894" y="14502"/>
                  <a:pt x="190400" y="13535"/>
                </a:cubicBezTo>
                <a:cubicBezTo>
                  <a:pt x="189917" y="12568"/>
                  <a:pt x="189227" y="11802"/>
                  <a:pt x="188327" y="11268"/>
                </a:cubicBezTo>
                <a:cubicBezTo>
                  <a:pt x="187437" y="10701"/>
                  <a:pt x="186383" y="10401"/>
                  <a:pt x="185173" y="10401"/>
                </a:cubicBezTo>
                <a:cubicBezTo>
                  <a:pt x="183836" y="10401"/>
                  <a:pt x="182680" y="10735"/>
                  <a:pt x="181706" y="11401"/>
                </a:cubicBezTo>
                <a:cubicBezTo>
                  <a:pt x="180739" y="12068"/>
                  <a:pt x="179996" y="12902"/>
                  <a:pt x="179476" y="13968"/>
                </a:cubicBezTo>
                <a:cubicBezTo>
                  <a:pt x="178956" y="15002"/>
                  <a:pt x="178692" y="16135"/>
                  <a:pt x="178692" y="17336"/>
                </a:cubicBezTo>
                <a:lnTo>
                  <a:pt x="178692" y="19269"/>
                </a:lnTo>
                <a:cubicBezTo>
                  <a:pt x="178692" y="20936"/>
                  <a:pt x="178979" y="22336"/>
                  <a:pt x="179546" y="23470"/>
                </a:cubicBezTo>
                <a:cubicBezTo>
                  <a:pt x="180123" y="24603"/>
                  <a:pt x="180923" y="25470"/>
                  <a:pt x="181946" y="26070"/>
                </a:cubicBezTo>
                <a:cubicBezTo>
                  <a:pt x="182970" y="26670"/>
                  <a:pt x="184160" y="26937"/>
                  <a:pt x="185513" y="26937"/>
                </a:cubicBezTo>
                <a:cubicBezTo>
                  <a:pt x="186393" y="26937"/>
                  <a:pt x="187190" y="26837"/>
                  <a:pt x="187900" y="26570"/>
                </a:cubicBezTo>
                <a:cubicBezTo>
                  <a:pt x="188620" y="26337"/>
                  <a:pt x="189240" y="25937"/>
                  <a:pt x="189760" y="25437"/>
                </a:cubicBezTo>
                <a:cubicBezTo>
                  <a:pt x="190280" y="24937"/>
                  <a:pt x="190684" y="24303"/>
                  <a:pt x="190967" y="23536"/>
                </a:cubicBezTo>
                <a:lnTo>
                  <a:pt x="194208" y="24436"/>
                </a:lnTo>
                <a:cubicBezTo>
                  <a:pt x="193868" y="25537"/>
                  <a:pt x="193294" y="26503"/>
                  <a:pt x="192487" y="27337"/>
                </a:cubicBezTo>
                <a:cubicBezTo>
                  <a:pt x="191684" y="28170"/>
                  <a:pt x="190687" y="28804"/>
                  <a:pt x="189504" y="29270"/>
                </a:cubicBezTo>
                <a:cubicBezTo>
                  <a:pt x="188320" y="29737"/>
                  <a:pt x="186990" y="29970"/>
                  <a:pt x="185513" y="29970"/>
                </a:cubicBezTo>
                <a:close/>
                <a:moveTo>
                  <a:pt x="199648" y="29504"/>
                </a:moveTo>
                <a:lnTo>
                  <a:pt x="199648" y="7701"/>
                </a:lnTo>
                <a:lnTo>
                  <a:pt x="202889" y="7701"/>
                </a:lnTo>
                <a:lnTo>
                  <a:pt x="202889" y="10968"/>
                </a:lnTo>
                <a:lnTo>
                  <a:pt x="203115" y="10968"/>
                </a:lnTo>
                <a:cubicBezTo>
                  <a:pt x="203512" y="9901"/>
                  <a:pt x="204232" y="9035"/>
                  <a:pt x="205272" y="8368"/>
                </a:cubicBezTo>
                <a:cubicBezTo>
                  <a:pt x="206316" y="7668"/>
                  <a:pt x="207489" y="7334"/>
                  <a:pt x="208796" y="7334"/>
                </a:cubicBezTo>
                <a:cubicBezTo>
                  <a:pt x="209043" y="7334"/>
                  <a:pt x="209350" y="7334"/>
                  <a:pt x="209720" y="7368"/>
                </a:cubicBezTo>
                <a:cubicBezTo>
                  <a:pt x="210090" y="7368"/>
                  <a:pt x="210370" y="7368"/>
                  <a:pt x="210560" y="7401"/>
                </a:cubicBezTo>
                <a:lnTo>
                  <a:pt x="210560" y="10801"/>
                </a:lnTo>
                <a:cubicBezTo>
                  <a:pt x="210446" y="10768"/>
                  <a:pt x="210183" y="10735"/>
                  <a:pt x="209776" y="10668"/>
                </a:cubicBezTo>
                <a:cubicBezTo>
                  <a:pt x="209379" y="10601"/>
                  <a:pt x="208959" y="10568"/>
                  <a:pt x="208513" y="10568"/>
                </a:cubicBezTo>
                <a:cubicBezTo>
                  <a:pt x="207453" y="10568"/>
                  <a:pt x="206506" y="10801"/>
                  <a:pt x="205672" y="11268"/>
                </a:cubicBezTo>
                <a:cubicBezTo>
                  <a:pt x="204849" y="11701"/>
                  <a:pt x="204196" y="12302"/>
                  <a:pt x="203712" y="13068"/>
                </a:cubicBezTo>
                <a:cubicBezTo>
                  <a:pt x="203239" y="13835"/>
                  <a:pt x="203002" y="14702"/>
                  <a:pt x="203002" y="15702"/>
                </a:cubicBezTo>
                <a:lnTo>
                  <a:pt x="203002" y="29504"/>
                </a:lnTo>
                <a:lnTo>
                  <a:pt x="199648" y="29504"/>
                </a:lnTo>
                <a:close/>
              </a:path>
            </a:pathLst>
          </a:custGeom>
          <a:solidFill>
            <a:srgbClr val="535266"/>
          </a:solidFill>
          <a:ln w="333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732">
              <a:defRPr/>
            </a:pPr>
            <a:endParaRPr lang="en-RU" sz="3594" kern="0">
              <a:solidFill>
                <a:srgbClr val="302E47"/>
              </a:solidFill>
              <a:latin typeface="Tahoma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DB87ECE-158B-2016-7923-6009C5C90F0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6493" y="3684215"/>
            <a:ext cx="199013" cy="217713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107E4910-E7EB-BC2E-CED5-62B5CD3E86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5585" y="1715546"/>
            <a:ext cx="547088" cy="547090"/>
          </a:xfrm>
          <a:prstGeom prst="rect">
            <a:avLst/>
          </a:prstGeom>
        </p:spPr>
      </p:pic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6B107610-0589-FBA7-BF95-4800DD20740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68267" y="1715317"/>
            <a:ext cx="547088" cy="547090"/>
          </a:xfrm>
          <a:prstGeom prst="rect">
            <a:avLst/>
          </a:prstGeom>
        </p:spPr>
      </p:pic>
      <p:pic>
        <p:nvPicPr>
          <p:cNvPr id="75" name="Picture 74" descr="Icon&#10;&#10;Description automatically generated">
            <a:extLst>
              <a:ext uri="{FF2B5EF4-FFF2-40B4-BE49-F238E27FC236}">
                <a16:creationId xmlns:a16="http://schemas.microsoft.com/office/drawing/2014/main" id="{2987E03F-1E27-2BB4-430D-09179443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7182" y="1715314"/>
            <a:ext cx="547088" cy="5470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A94F1E5-4127-82DE-A633-A3C663014C28}"/>
              </a:ext>
            </a:extLst>
          </p:cNvPr>
          <p:cNvGrpSpPr>
            <a:grpSpLocks noChangeAspect="1"/>
          </p:cNvGrpSpPr>
          <p:nvPr/>
        </p:nvGrpSpPr>
        <p:grpSpPr>
          <a:xfrm>
            <a:off x="4136921" y="4351152"/>
            <a:ext cx="1156215" cy="376019"/>
            <a:chOff x="5066222" y="4630669"/>
            <a:chExt cx="707825" cy="230196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DD187F3-AF16-0F5F-3E3A-F0CDDC5E8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1762" r="1762"/>
            <a:stretch/>
          </p:blipFill>
          <p:spPr>
            <a:xfrm>
              <a:off x="5066222" y="4630669"/>
              <a:ext cx="222082" cy="230196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C8BCFD7-0842-1B95-47FF-3550D442D45F}"/>
                </a:ext>
              </a:extLst>
            </p:cNvPr>
            <p:cNvSpPr txBox="1"/>
            <p:nvPr/>
          </p:nvSpPr>
          <p:spPr>
            <a:xfrm>
              <a:off x="5320128" y="4699739"/>
              <a:ext cx="453919" cy="10342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91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983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974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966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957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949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940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932" algn="l" defTabSz="685983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3413">
                <a:lnSpc>
                  <a:spcPct val="90000"/>
                </a:lnSpc>
                <a:spcBef>
                  <a:spcPts val="225"/>
                </a:spcBef>
                <a:spcAft>
                  <a:spcPts val="225"/>
                </a:spcAft>
                <a:buClr>
                  <a:srgbClr val="0087FF"/>
                </a:buClr>
                <a:defRPr/>
              </a:pPr>
              <a:r>
                <a:rPr lang="en-US" sz="599" kern="0">
                  <a:solidFill>
                    <a:srgbClr val="939598"/>
                  </a:solidFill>
                  <a:latin typeface="Tahoma"/>
                </a:rPr>
                <a:t>Kanister.io</a:t>
              </a:r>
            </a:p>
          </p:txBody>
        </p:sp>
      </p:grpSp>
      <p:sp>
        <p:nvSpPr>
          <p:cNvPr id="79" name="Chevron 78">
            <a:extLst>
              <a:ext uri="{FF2B5EF4-FFF2-40B4-BE49-F238E27FC236}">
                <a16:creationId xmlns:a16="http://schemas.microsoft.com/office/drawing/2014/main" id="{BC6AA594-0850-FC3D-FB29-F3695806E923}"/>
              </a:ext>
            </a:extLst>
          </p:cNvPr>
          <p:cNvSpPr/>
          <p:nvPr/>
        </p:nvSpPr>
        <p:spPr>
          <a:xfrm>
            <a:off x="544458" y="1042850"/>
            <a:ext cx="2498080" cy="697877"/>
          </a:xfrm>
          <a:prstGeom prst="chevron">
            <a:avLst>
              <a:gd name="adj" fmla="val 0"/>
            </a:avLst>
          </a:prstGeom>
          <a:noFill/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r>
              <a:rPr lang="en-US" sz="1197" kern="0" dirty="0">
                <a:solidFill>
                  <a:srgbClr val="FFFFFF"/>
                </a:solidFill>
                <a:latin typeface="Tahoma"/>
              </a:rPr>
              <a:t>Application using data services outside of Kubernetes</a:t>
            </a:r>
          </a:p>
        </p:txBody>
      </p:sp>
      <p:sp>
        <p:nvSpPr>
          <p:cNvPr id="80" name="Chevron 79">
            <a:extLst>
              <a:ext uri="{FF2B5EF4-FFF2-40B4-BE49-F238E27FC236}">
                <a16:creationId xmlns:a16="http://schemas.microsoft.com/office/drawing/2014/main" id="{594C7CB4-35A5-D5B3-0D7D-83E72650B047}"/>
              </a:ext>
            </a:extLst>
          </p:cNvPr>
          <p:cNvSpPr/>
          <p:nvPr/>
        </p:nvSpPr>
        <p:spPr>
          <a:xfrm>
            <a:off x="3347534" y="1042850"/>
            <a:ext cx="2498406" cy="697877"/>
          </a:xfrm>
          <a:prstGeom prst="chevron">
            <a:avLst>
              <a:gd name="adj" fmla="val 0"/>
            </a:avLst>
          </a:prstGeom>
          <a:noFill/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r>
              <a:rPr lang="en-US" sz="1197" kern="0" dirty="0">
                <a:solidFill>
                  <a:srgbClr val="FFFFFF"/>
                </a:solidFill>
                <a:latin typeface="Tahoma"/>
              </a:rPr>
              <a:t>Data services in Kubernetes – separate from Application</a:t>
            </a:r>
            <a:endParaRPr lang="uk-UA" sz="1197" kern="0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81" name="Chevron 80">
            <a:extLst>
              <a:ext uri="{FF2B5EF4-FFF2-40B4-BE49-F238E27FC236}">
                <a16:creationId xmlns:a16="http://schemas.microsoft.com/office/drawing/2014/main" id="{39136208-EBB7-A109-9F34-436A8A834CB3}"/>
              </a:ext>
            </a:extLst>
          </p:cNvPr>
          <p:cNvSpPr/>
          <p:nvPr/>
        </p:nvSpPr>
        <p:spPr>
          <a:xfrm>
            <a:off x="6150936" y="1044864"/>
            <a:ext cx="2498406" cy="697877"/>
          </a:xfrm>
          <a:prstGeom prst="chevron">
            <a:avLst>
              <a:gd name="adj" fmla="val 0"/>
            </a:avLst>
          </a:prstGeom>
          <a:noFill/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3916">
              <a:defRPr/>
            </a:pPr>
            <a:r>
              <a:rPr lang="en-US" sz="1197" kern="0" dirty="0">
                <a:solidFill>
                  <a:srgbClr val="FFFFFF"/>
                </a:solidFill>
                <a:latin typeface="Tahoma"/>
              </a:rPr>
              <a:t>Application includes </a:t>
            </a:r>
          </a:p>
          <a:p>
            <a:pPr algn="ctr" defTabSz="683916">
              <a:defRPr/>
            </a:pPr>
            <a:r>
              <a:rPr lang="en-US" sz="1197" kern="0" dirty="0">
                <a:solidFill>
                  <a:srgbClr val="FFFFFF"/>
                </a:solidFill>
                <a:latin typeface="Tahoma"/>
              </a:rPr>
              <a:t>data services – all in Kubernetes</a:t>
            </a:r>
            <a:endParaRPr lang="uk-UA" sz="1197" kern="0" dirty="0">
              <a:solidFill>
                <a:srgbClr val="FFFFFF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9355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D5DC-EECB-B615-7117-D72758C6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Challenge: </a:t>
            </a:r>
            <a:r>
              <a:rPr lang="en-US" dirty="0" err="1"/>
              <a:t>Flavours</a:t>
            </a:r>
            <a:r>
              <a:rPr lang="en-US" dirty="0"/>
              <a:t> of Data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0F585-7259-C493-8A8B-A1BB4DD1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Storage-centric snapshots</a:t>
            </a:r>
          </a:p>
          <a:p>
            <a:pPr lvl="1"/>
            <a:r>
              <a:rPr lang="en-US" dirty="0"/>
              <a:t>Provided by the underlying file or block storage</a:t>
            </a:r>
          </a:p>
          <a:p>
            <a:pPr lvl="1"/>
            <a:r>
              <a:rPr lang="en-US" dirty="0"/>
              <a:t>Crash-consistent</a:t>
            </a:r>
          </a:p>
          <a:p>
            <a:endParaRPr lang="en-US" dirty="0"/>
          </a:p>
          <a:p>
            <a:r>
              <a:rPr lang="en-US" dirty="0"/>
              <a:t>Storage-centric with data service hooks</a:t>
            </a:r>
          </a:p>
          <a:p>
            <a:pPr lvl="1"/>
            <a:r>
              <a:rPr lang="en-US" dirty="0"/>
              <a:t>Freeze/unfreeze data service layer during snapshot process</a:t>
            </a:r>
          </a:p>
          <a:p>
            <a:endParaRPr lang="en-US" dirty="0"/>
          </a:p>
          <a:p>
            <a:r>
              <a:rPr lang="en-US" dirty="0"/>
              <a:t>Data service-centric</a:t>
            </a:r>
          </a:p>
          <a:p>
            <a:pPr lvl="1"/>
            <a:r>
              <a:rPr lang="en-US" dirty="0"/>
              <a:t>Use database specific utilities</a:t>
            </a:r>
          </a:p>
          <a:p>
            <a:pPr lvl="1"/>
            <a:r>
              <a:rPr lang="en-US" dirty="0" err="1"/>
              <a:t>mysqldump</a:t>
            </a:r>
            <a:r>
              <a:rPr lang="en-US" dirty="0"/>
              <a:t>, </a:t>
            </a:r>
            <a:r>
              <a:rPr lang="en-US" dirty="0" err="1"/>
              <a:t>pg_dump</a:t>
            </a:r>
            <a:r>
              <a:rPr lang="en-US" dirty="0"/>
              <a:t>, </a:t>
            </a:r>
            <a:r>
              <a:rPr lang="en-US" dirty="0" err="1"/>
              <a:t>mongodump</a:t>
            </a:r>
            <a:r>
              <a:rPr lang="en-US" dirty="0"/>
              <a:t> etc.</a:t>
            </a:r>
          </a:p>
          <a:p>
            <a:endParaRPr lang="en-US" dirty="0"/>
          </a:p>
          <a:p>
            <a:r>
              <a:rPr lang="en-US" dirty="0"/>
              <a:t>Application-centric</a:t>
            </a:r>
          </a:p>
          <a:p>
            <a:pPr lvl="1"/>
            <a:r>
              <a:rPr lang="en-US" dirty="0"/>
              <a:t>Exercise all the above capabilities in a coordinated manner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346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10321</TotalTime>
  <Words>988</Words>
  <Application>Microsoft Macintosh PowerPoint</Application>
  <PresentationFormat>On-screen Show (16:9)</PresentationFormat>
  <Paragraphs>203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open sans</vt:lpstr>
      <vt:lpstr>Montserrat</vt:lpstr>
      <vt:lpstr>Tahoma</vt:lpstr>
      <vt:lpstr>Arial</vt:lpstr>
      <vt:lpstr>Roboto</vt:lpstr>
      <vt:lpstr>Simple Light</vt:lpstr>
      <vt:lpstr>PowerPoint Presentation</vt:lpstr>
      <vt:lpstr>Kanister.io</vt:lpstr>
      <vt:lpstr>Motivation: Data on Kubernetes</vt:lpstr>
      <vt:lpstr>From Stateless to Stateful</vt:lpstr>
      <vt:lpstr>Applications on Kubernetes</vt:lpstr>
      <vt:lpstr>3-2-1 backup rule</vt:lpstr>
      <vt:lpstr>The Challenge: Complex Workflows</vt:lpstr>
      <vt:lpstr>Cloud Native Deployment Patterns</vt:lpstr>
      <vt:lpstr>The Challenge: Flavours of Data Management</vt:lpstr>
      <vt:lpstr>PowerPoint Presentation</vt:lpstr>
      <vt:lpstr>Kanister.io: CNCF sandbox history</vt:lpstr>
      <vt:lpstr>How Kanister.io Orchestrates Data Protection</vt:lpstr>
      <vt:lpstr>Kanister: in Action</vt:lpstr>
      <vt:lpstr>Breaking down the Blueprint</vt:lpstr>
      <vt:lpstr>Blueprints are custom resources</vt:lpstr>
      <vt:lpstr>Blueprints are templates for actions</vt:lpstr>
      <vt:lpstr>ActionSets execute actions</vt:lpstr>
      <vt:lpstr>ActionSets track status</vt:lpstr>
      <vt:lpstr>Demo: RDS backup</vt:lpstr>
      <vt:lpstr>Demo infra setup</vt:lpstr>
      <vt:lpstr>Advantage of kanister approach</vt:lpstr>
      <vt:lpstr>Kanister integrations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Daniil Fedotov</cp:lastModifiedBy>
  <cp:revision>15</cp:revision>
  <dcterms:modified xsi:type="dcterms:W3CDTF">2024-05-16T23:15:45Z</dcterms:modified>
</cp:coreProperties>
</file>